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4"/>
  </p:notesMasterIdLst>
  <p:sldIdLst>
    <p:sldId id="297" r:id="rId5"/>
    <p:sldId id="298" r:id="rId6"/>
    <p:sldId id="299" r:id="rId7"/>
    <p:sldId id="300" r:id="rId8"/>
    <p:sldId id="301" r:id="rId9"/>
    <p:sldId id="302" r:id="rId10"/>
    <p:sldId id="320" r:id="rId11"/>
    <p:sldId id="303" r:id="rId12"/>
    <p:sldId id="305" r:id="rId13"/>
    <p:sldId id="306" r:id="rId14"/>
    <p:sldId id="307" r:id="rId15"/>
    <p:sldId id="309" r:id="rId16"/>
    <p:sldId id="310" r:id="rId17"/>
    <p:sldId id="319" r:id="rId18"/>
    <p:sldId id="312" r:id="rId19"/>
    <p:sldId id="311" r:id="rId20"/>
    <p:sldId id="315" r:id="rId21"/>
    <p:sldId id="316" r:id="rId22"/>
    <p:sldId id="317" r:id="rId23"/>
  </p:sldIdLst>
  <p:sldSz cx="18288000" cy="10287000"/>
  <p:notesSz cx="6858000" cy="9144000"/>
  <p:embeddedFontLst>
    <p:embeddedFont>
      <p:font typeface="PP Neue Montreal 1" pitchFamily="2" charset="77"/>
      <p:regular r:id="rId25"/>
      <p:bold r:id="rId26"/>
      <p:italic r:id="rId27"/>
      <p:boldItalic r:id="rId28"/>
    </p:embeddedFont>
    <p:embeddedFont>
      <p:font typeface="Segoe UI" panose="020B0502040204020203" pitchFamily="34" charset="0"/>
      <p:regular r:id="rId29"/>
      <p:bold r:id="rId30"/>
      <p:italic r:id="rId31"/>
      <p:boldItalic r:id="rId32"/>
    </p:embeddedFont>
    <p:embeddedFont>
      <p:font typeface="Segoe UI Semibold" panose="020B0702040204020203"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1BC13C-0F08-BAA6-5DF4-B24C2CDA7AC0}" name="Sarah Beder" initials="SB" userId="S::sarah.beder@nexl.cloud::43c929bc-e0c2-4362-bd36-7bf8443c7dfe" providerId="AD"/>
  <p188:author id="{EDBC16C7-3500-229A-07FA-C910B06DB5FF}" name="Bindy Griffin" initials="BG" userId="S::bindy.griffin@nexl.cloud::6a71702d-d5ef-4dc6-a955-b6b093ce754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47A45"/>
    <a:srgbClr val="B9E7EF"/>
    <a:srgbClr val="A43C6C"/>
    <a:srgbClr val="E7E7E7"/>
    <a:srgbClr val="9B2D12"/>
    <a:srgbClr val="447B7D"/>
    <a:srgbClr val="451518"/>
    <a:srgbClr val="FEEEDC"/>
    <a:srgbClr val="F79A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7249A6-A22A-0565-C058-F69C9003C9F0}" v="5" dt="2026-09-29T05:50:31.764"/>
    <p1510:client id="{589E4137-3CDC-E05F-7548-BBB779D0DE46}" v="24" dt="2026-09-29T03:39:31.380"/>
    <p1510:client id="{6C2603E2-8AB6-A972-E6FA-9F7C67FA8F62}" v="1" dt="2026-09-29T04:03:28.013"/>
    <p1510:client id="{6C78B328-E480-8569-469F-7F6DE6E95BD0}" v="100" dt="2026-09-29T04:43:51.684"/>
    <p1510:client id="{8BB33A6D-C682-03B9-F69C-8BAC2EC94088}" v="12" dt="2026-09-29T03:24:45.008"/>
    <p1510:client id="{8E10F1D5-C2A4-6C8B-92D5-563899DC7398}" v="203" dt="2026-09-28T07:07:26.748"/>
    <p1510:client id="{BDCF2F29-1F1C-2730-ACE1-B984AEBE2FA6}" v="339" dt="2026-09-28T00:59:06.230"/>
    <p1510:client id="{DB7C8BAD-C66C-9591-A95C-44B90658022F}" v="8" dt="2026-09-28T01:07:02.6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80" d="100"/>
          <a:sy n="80" d="100"/>
        </p:scale>
        <p:origin x="824"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10.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29.09.2026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exl.cloud/resources/whitepaper-ai-law-firm-growth-capacity-to-demand"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nexl.cloud/rainmaker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a:t>
            </a:r>
            <a:r>
              <a:rPr lang="en-GB"/>
              <a:t>GUIDANCE: Delete</a:t>
            </a:r>
            <a:r>
              <a:t> this slide and the next one before you share or present your business case.</a:t>
            </a:r>
            <a:endParaRPr lang="en-US">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 </a:t>
            </a:r>
            <a:r>
              <a:t>Delete this slide before sharing.</a:t>
            </a:r>
            <a:endParaRPr lang="en-US">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 </a:t>
            </a:r>
            <a:r>
              <a:t>Replace the bracketed </a:t>
            </a:r>
            <a:r>
              <a:rPr lang="en-GB"/>
              <a:t>text, but keep</a:t>
            </a:r>
            <a:r>
              <a:t> the title short so it stays on one line.</a:t>
            </a:r>
            <a:endParaRPr lang="en-US">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 </a:t>
            </a:r>
            <a:r>
              <a:t>Update this list to match the slides you keep.</a:t>
            </a:r>
            <a:endParaRPr lang="en-US">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a:t>
            </a:r>
            <a:r>
              <a:rPr lang="en-GB"/>
              <a:t>GUIDANCE: Write</a:t>
            </a:r>
            <a:r>
              <a:t> this last. Replace the bracketed goals and pressures with ones </a:t>
            </a:r>
            <a:r>
              <a:rPr lang="en-GB"/>
              <a:t>relevant to your firm</a:t>
            </a:r>
            <a:r>
              <a:t>. Your </a:t>
            </a:r>
            <a:r>
              <a:rPr err="1"/>
              <a:t>Nexl</a:t>
            </a:r>
            <a:r>
              <a:t> contact </a:t>
            </a:r>
            <a:r>
              <a:rPr lang="en-GB"/>
              <a:t>can supply </a:t>
            </a:r>
            <a:r>
              <a:t>value and investment figures</a:t>
            </a:r>
            <a:r>
              <a:rPr lang="en-GB"/>
              <a:t>, otherwise replace with value figures from your preferred tool</a:t>
            </a:r>
            <a:r>
              <a:t>.</a:t>
            </a:r>
            <a:endParaRPr lang="en-US"/>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  This slide is meant to communicate industry trends and evidence to support your business case. Key</a:t>
            </a:r>
            <a:r>
              <a:t> takeaway: AI is </a:t>
            </a:r>
            <a:r>
              <a:rPr lang="en-GB"/>
              <a:t>creating lawyer capacity at the same time as </a:t>
            </a:r>
            <a:r>
              <a:t>clients intend to </a:t>
            </a:r>
            <a:r>
              <a:rPr lang="en-GB"/>
              <a:t>reduce their reliance on outside counsel. This means the </a:t>
            </a:r>
            <a:r>
              <a:t>constraint on </a:t>
            </a:r>
            <a:r>
              <a:rPr lang="en-GB"/>
              <a:t>law firm growth</a:t>
            </a:r>
            <a:r>
              <a:t> has moved from capacity to demand. </a:t>
            </a:r>
            <a:r>
              <a:rPr lang="en-GB"/>
              <a:t>This means [Firm] will need to have an increased focus on relationships and BD to continue to grow. All statistics are </a:t>
            </a:r>
            <a:r>
              <a:t>sourced in the footnote and drawn from </a:t>
            </a:r>
            <a:r>
              <a:rPr err="1"/>
              <a:t>Nexl's</a:t>
            </a:r>
            <a:r>
              <a:t> white paper</a:t>
            </a:r>
            <a:r>
              <a:rPr lang="en-GB"/>
              <a:t>, </a:t>
            </a:r>
            <a:r>
              <a:rPr lang="en-GB">
                <a:solidFill>
                  <a:srgbClr val="0F0E0D"/>
                </a:solidFill>
                <a:hlinkClick r:id="rId3"/>
              </a:rPr>
              <a:t>The new constraint on law firm growth: How AI is shifting the bottleneck from capacity to demand</a:t>
            </a:r>
            <a:r>
              <a:rPr lang="en-GB">
                <a:solidFill>
                  <a:srgbClr val="0F0E0D"/>
                </a:solidFill>
              </a:rPr>
              <a:t>.</a:t>
            </a:r>
            <a:endParaRPr lang="en-GB">
              <a:cs typeface="Segoe UI"/>
            </a:endParaRPr>
          </a:p>
          <a:p>
            <a:br>
              <a:rPr lang="en-US">
                <a:cs typeface="+mn-lt"/>
              </a:rPr>
            </a:br>
            <a:r>
              <a:rPr lang="en-US">
                <a:cs typeface="Segoe UI"/>
              </a:rPr>
              <a:t>.</a:t>
            </a:r>
            <a:endParaRPr lang="en-US"/>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a:t>TEMPLATE GUIDANCE: Fill out the fields with how your firm grows</a:t>
            </a:r>
            <a:br>
              <a:rPr lang="en-GB">
                <a:cs typeface="+mn-lt"/>
              </a:rPr>
            </a:br>
            <a:br>
              <a:rPr lang="en-GB">
                <a:cs typeface="+mn-lt"/>
              </a:rPr>
            </a:br>
            <a:r>
              <a:rPr lang="en-GB">
                <a:cs typeface="Segoe UI"/>
              </a:rPr>
              <a:t>Complete our BD Maturity Assessment you could attach your pdf results to this slide deck:</a:t>
            </a:r>
            <a:br>
              <a:rPr lang="en-GB">
                <a:cs typeface="+mn-lt"/>
              </a:rPr>
            </a:br>
            <a:r>
              <a:rPr lang="en-GB"/>
              <a:t>https://nexl.cloud/bd-maturity-assessment </a:t>
            </a:r>
            <a:endParaRPr lang="en-GB">
              <a:cs typeface="Segoe U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 These</a:t>
            </a:r>
            <a:r>
              <a:t> </a:t>
            </a:r>
            <a:r>
              <a:rPr lang="en-GB"/>
              <a:t>calculations are based on benchmark</a:t>
            </a:r>
            <a:r>
              <a:t> figures from </a:t>
            </a:r>
            <a:r>
              <a:rPr lang="en-US">
                <a:hlinkClick r:id="rId3"/>
              </a:rPr>
              <a:t>Rethinking Rainmakers</a:t>
            </a:r>
            <a:r>
              <a:t>. Fill the blanks with your own revenue, client, </a:t>
            </a:r>
            <a:r>
              <a:rPr lang="en-GB"/>
              <a:t>and lateral </a:t>
            </a:r>
            <a:r>
              <a:t>numbers.</a:t>
            </a:r>
            <a:endParaRPr lang="en-US">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 </a:t>
            </a:r>
            <a:r>
              <a:rPr lang="en-GB">
                <a:solidFill>
                  <a:srgbClr val="0F0E0D"/>
                </a:solidFill>
              </a:rPr>
              <a:t>Outline your firm's key requirements. Make sure to add requirements that matter to core stakeholders like IT, risk, and finance.</a:t>
            </a:r>
          </a:p>
          <a:p>
            <a:endParaRPr lang="en-GB">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 </a:t>
            </a:r>
            <a:r>
              <a:rPr lang="en-GB" err="1"/>
              <a:t>Nexl</a:t>
            </a:r>
            <a:r>
              <a:rPr lang="en-GB"/>
              <a:t> provided – remove this slide if using the template for another tool</a:t>
            </a:r>
            <a:r>
              <a:t>. Ask your </a:t>
            </a:r>
            <a:r>
              <a:rPr err="1"/>
              <a:t>Nexl</a:t>
            </a:r>
            <a:r>
              <a:t> contact for a demo recording to </a:t>
            </a:r>
            <a:r>
              <a:rPr lang="en-GB"/>
              <a:t>attach and</a:t>
            </a:r>
            <a:r>
              <a:t> reorder the three </a:t>
            </a:r>
            <a:r>
              <a:rPr lang="en-GB"/>
              <a:t>blocks based on your firm's priorities.</a:t>
            </a:r>
            <a:endParaRPr lang="en-US">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a:t>
            </a:r>
            <a:r>
              <a:rPr lang="en-GB"/>
              <a:t>GUIDANCE: </a:t>
            </a:r>
            <a:r>
              <a:rPr lang="en-GB" err="1"/>
              <a:t>Nexl</a:t>
            </a:r>
            <a:r>
              <a:rPr lang="en-GB"/>
              <a:t>-provided</a:t>
            </a:r>
            <a:r>
              <a:t>. Ask your </a:t>
            </a:r>
            <a:r>
              <a:rPr err="1"/>
              <a:t>Nexl</a:t>
            </a:r>
            <a:r>
              <a:t> contact to confirm current details and to add reference customers in your region or of your size.</a:t>
            </a:r>
            <a:endParaRPr lang="en-US">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a:t>
            </a:r>
            <a:r>
              <a:rPr lang="en-GB"/>
              <a:t>GUIDANCE: Match benefits to the outcomes and pain points outlined earlier in the presentation.</a:t>
            </a:r>
            <a:endParaRPr lang="en-US"/>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a:t>
            </a:r>
            <a:r>
              <a:rPr lang="en-GB"/>
              <a:t>GUIDANCE: It's common for leadership</a:t>
            </a:r>
            <a:r>
              <a:t> </a:t>
            </a:r>
            <a:r>
              <a:rPr lang="en-GB"/>
              <a:t>to</a:t>
            </a:r>
            <a:r>
              <a:t> ask how </a:t>
            </a:r>
            <a:r>
              <a:rPr lang="en-GB"/>
              <a:t>a tool sits</a:t>
            </a:r>
            <a:r>
              <a:t> alongside the firm's spend on Harvey, </a:t>
            </a:r>
            <a:r>
              <a:rPr err="1"/>
              <a:t>Legora</a:t>
            </a:r>
            <a:r>
              <a:t>, or similar. Replace the placeholder text in the third column with your firm's own AI strategy and governance </a:t>
            </a:r>
            <a:r>
              <a:rPr lang="en-GB"/>
              <a:t>constraints</a:t>
            </a:r>
            <a:r>
              <a:t>.</a:t>
            </a:r>
            <a:endParaRPr lang="en-US"/>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a:t>
            </a:r>
            <a:r>
              <a:rPr lang="en-GB"/>
              <a:t>GUIDANCE: A slide to show costs and estimated ROI. Positioning the tool cost against ROI will help with buy-in.</a:t>
            </a:r>
            <a:endParaRPr lang="en-US">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a:t>
            </a:r>
            <a:r>
              <a:rPr lang="en-GB"/>
              <a:t>GUIDANCE: The</a:t>
            </a:r>
            <a:r>
              <a:t> three </a:t>
            </a:r>
            <a:r>
              <a:rPr lang="en-GB"/>
              <a:t>ROI </a:t>
            </a:r>
            <a:r>
              <a:t>figures are customer-reported outcomes that feed the </a:t>
            </a:r>
            <a:r>
              <a:rPr err="1"/>
              <a:t>Nexl</a:t>
            </a:r>
            <a:r>
              <a:t> value calculator. The blurred panel </a:t>
            </a:r>
            <a:r>
              <a:rPr lang="en-GB"/>
              <a:t>is a stand</a:t>
            </a:r>
            <a:r>
              <a:t> in for your firm's calculator output. Ask your </a:t>
            </a:r>
            <a:r>
              <a:rPr err="1"/>
              <a:t>Nexl</a:t>
            </a:r>
            <a:r>
              <a:t> contact, or your preferred vendor, for a custom ROI calculation and replace the image with a screenshot of it.</a:t>
            </a:r>
            <a:endParaRPr lang="en-US"/>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 </a:t>
            </a:r>
            <a:r>
              <a:rPr lang="en-GB">
                <a:solidFill>
                  <a:srgbClr val="000000"/>
                </a:solidFill>
              </a:rPr>
              <a:t>T</a:t>
            </a:r>
            <a:r>
              <a:rPr lang="en-GB">
                <a:solidFill>
                  <a:srgbClr val="0F0E0D"/>
                </a:solidFill>
              </a:rPr>
              <a:t>his slide is an example of what </a:t>
            </a:r>
            <a:r>
              <a:rPr lang="en-GB" err="1">
                <a:solidFill>
                  <a:srgbClr val="0F0E0D"/>
                </a:solidFill>
              </a:rPr>
              <a:t>Nexl</a:t>
            </a:r>
            <a:r>
              <a:rPr lang="en-GB">
                <a:solidFill>
                  <a:srgbClr val="0F0E0D"/>
                </a:solidFill>
              </a:rPr>
              <a:t> provides to help buyers show ROI. Ask your contact at </a:t>
            </a:r>
            <a:r>
              <a:rPr lang="en-GB" err="1">
                <a:solidFill>
                  <a:srgbClr val="0F0E0D"/>
                </a:solidFill>
              </a:rPr>
              <a:t>Nexl</a:t>
            </a:r>
            <a:r>
              <a:rPr lang="en-GB">
                <a:solidFill>
                  <a:srgbClr val="0F0E0D"/>
                </a:solidFill>
              </a:rPr>
              <a:t> or your preferred vendor for a custom ROI calculation. Soft costs and strategic value should also be considered alongside quantitative ROI calculations.</a:t>
            </a:r>
            <a:endParaRPr lang="en-US"/>
          </a:p>
          <a:p>
            <a:endParaRPr>
              <a:cs typeface="Segoe UI"/>
            </a:endParaRP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 </a:t>
            </a:r>
            <a:r>
              <a:rPr lang="en-GB">
                <a:solidFill>
                  <a:srgbClr val="0F0E0D"/>
                </a:solidFill>
              </a:rPr>
              <a:t>Agree on these measures with leadership before you sign, and put a date on the first review.</a:t>
            </a:r>
            <a:endParaRPr lang="en-US"/>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r>
              <a:t>TEMPLATE GUIDANCE</a:t>
            </a:r>
            <a:r>
              <a:rPr lang="en-GB"/>
              <a:t>:</a:t>
            </a:r>
            <a:r>
              <a:t> </a:t>
            </a:r>
            <a:r>
              <a:rPr lang="en-GB">
                <a:solidFill>
                  <a:srgbClr val="0F0E0D"/>
                </a:solidFill>
              </a:rPr>
              <a:t>Ask your </a:t>
            </a:r>
            <a:r>
              <a:rPr lang="en-GB" err="1">
                <a:solidFill>
                  <a:srgbClr val="0F0E0D"/>
                </a:solidFill>
              </a:rPr>
              <a:t>Nexl</a:t>
            </a:r>
            <a:r>
              <a:rPr lang="en-GB">
                <a:solidFill>
                  <a:srgbClr val="0F0E0D"/>
                </a:solidFill>
              </a:rPr>
              <a:t> contact or preferred vendor for a dated plan for your firm.</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290763" y="512763"/>
            <a:ext cx="4562475" cy="2566987"/>
          </a:xfrm>
        </p:spPr>
      </p:sp>
      <p:sp>
        <p:nvSpPr>
          <p:cNvPr id="3" name="Notes Placeholder 2"/>
          <p:cNvSpPr>
            <a:spLocks noGrp="1"/>
          </p:cNvSpPr>
          <p:nvPr>
            <p:ph type="body" sz="quarter" idx="3"/>
          </p:nvPr>
        </p:nvSpPr>
        <p:spPr/>
        <p:txBody>
          <a:bodyPr/>
          <a:lstStyle/>
          <a:p>
            <a:endParaRPr lang="en-US">
              <a:cs typeface="Segoe UI"/>
            </a:endParaRP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Segoe UI"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Segoe UI"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Segoe UI"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Segoe UI"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Segoe UI"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Segoe UI"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Segoe UI"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Segoe UI"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Segoe UI"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pn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svg"/><Relationship Id="rId4" Type="http://schemas.openxmlformats.org/officeDocument/2006/relationships/image" Target="../media/image2.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nexl.cloud/resources/whitepaper-ai-law-firm-growth-capacity-to-demand" TargetMode="External"/><Relationship Id="rId5" Type="http://schemas.openxmlformats.org/officeDocument/2006/relationships/image" Target="../media/image16.sv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nexl.cloud/bd-maturity-assessmen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nexl.cloud/rainmaker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hyperlink" Target="http://trust.nexl.cloud"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6.svg"/><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6.svg"/><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nexl.cloud/clients" TargetMode="External"/><Relationship Id="rId5" Type="http://schemas.openxmlformats.org/officeDocument/2006/relationships/hyperlink" Target="https://nexl.cloud/book-a-demo"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461619">
                <a:alpha val="100000"/>
              </a:srgbClr>
            </a:gs>
            <a:gs pos="100000">
              <a:srgbClr val="1F1114">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533291" y="1028700"/>
            <a:ext cx="3937864" cy="1940968"/>
            <a:chOff x="0" y="0"/>
            <a:chExt cx="4122293" cy="2031873"/>
          </a:xfrm>
        </p:grpSpPr>
        <p:sp>
          <p:nvSpPr>
            <p:cNvPr id="3" name="Freeform 3" descr="preencoded.png"/>
            <p:cNvSpPr/>
            <p:nvPr/>
          </p:nvSpPr>
          <p:spPr>
            <a:xfrm>
              <a:off x="0" y="0"/>
              <a:ext cx="4122293" cy="2031873"/>
            </a:xfrm>
            <a:custGeom>
              <a:avLst/>
              <a:gdLst/>
              <a:ahLst/>
              <a:cxnLst/>
              <a:rect l="l" t="t" r="r" b="b"/>
              <a:pathLst>
                <a:path w="4122293" h="2031873">
                  <a:moveTo>
                    <a:pt x="0" y="0"/>
                  </a:moveTo>
                  <a:lnTo>
                    <a:pt x="4122293" y="0"/>
                  </a:lnTo>
                  <a:lnTo>
                    <a:pt x="4122293" y="2031873"/>
                  </a:lnTo>
                  <a:lnTo>
                    <a:pt x="0" y="2031873"/>
                  </a:lnTo>
                  <a:lnTo>
                    <a:pt x="0" y="0"/>
                  </a:lnTo>
                  <a:close/>
                </a:path>
              </a:pathLst>
            </a:custGeom>
            <a:blipFill>
              <a:blip r:embed="rId3"/>
              <a:stretch>
                <a:fillRect t="-44" r="1" b="-42"/>
              </a:stretch>
            </a:blipFill>
          </p:spPr>
          <p:txBody>
            <a:bodyPr/>
            <a:lstStyle/>
            <a:p>
              <a:endParaRPr lang="en-US"/>
            </a:p>
          </p:txBody>
        </p:sp>
      </p:grpSp>
      <p:sp>
        <p:nvSpPr>
          <p:cNvPr id="4" name="TextBox 4"/>
          <p:cNvSpPr txBox="1"/>
          <p:nvPr/>
        </p:nvSpPr>
        <p:spPr>
          <a:xfrm>
            <a:off x="1028700" y="6340661"/>
            <a:ext cx="5777988" cy="266700"/>
          </a:xfrm>
          <a:prstGeom prst="rect">
            <a:avLst/>
          </a:prstGeom>
        </p:spPr>
        <p:txBody>
          <a:bodyPr lIns="0" tIns="0" rIns="0" bIns="0" rtlCol="0" anchor="t">
            <a:spAutoFit/>
          </a:bodyPr>
          <a:lstStyle/>
          <a:p>
            <a:pPr algn="l">
              <a:lnSpc>
                <a:spcPts val="2160"/>
              </a:lnSpc>
            </a:pPr>
            <a:r>
              <a:rPr lang="en-US" sz="1800" spc="136">
                <a:solidFill>
                  <a:srgbClr val="F79A83"/>
                </a:solidFill>
                <a:latin typeface="Segoe UI"/>
                <a:ea typeface="Segoe UI"/>
                <a:cs typeface="Segoe UI"/>
                <a:sym typeface="Segoe UI"/>
              </a:rPr>
              <a:t>LEGAL TECH</a:t>
            </a:r>
          </a:p>
        </p:txBody>
      </p:sp>
      <p:sp>
        <p:nvSpPr>
          <p:cNvPr id="5" name="TextBox 5"/>
          <p:cNvSpPr txBox="1"/>
          <p:nvPr/>
        </p:nvSpPr>
        <p:spPr>
          <a:xfrm>
            <a:off x="1028700" y="8688515"/>
            <a:ext cx="16588083" cy="354447"/>
          </a:xfrm>
          <a:prstGeom prst="rect">
            <a:avLst/>
          </a:prstGeom>
        </p:spPr>
        <p:txBody>
          <a:bodyPr lIns="0" tIns="0" rIns="0" bIns="0" rtlCol="0" anchor="t">
            <a:spAutoFit/>
          </a:bodyPr>
          <a:lstStyle/>
          <a:p>
            <a:pPr>
              <a:lnSpc>
                <a:spcPts val="2999"/>
              </a:lnSpc>
            </a:pPr>
            <a:r>
              <a:rPr lang="en-US" sz="2150">
                <a:solidFill>
                  <a:schemeClr val="bg1"/>
                </a:solidFill>
                <a:latin typeface="Segoe UI"/>
                <a:cs typeface="Segoe UI"/>
                <a:sym typeface="Segoe UI"/>
              </a:rPr>
              <a:t>Customizable template for your next legal tech investment</a:t>
            </a:r>
            <a:endParaRPr lang="en-US">
              <a:solidFill>
                <a:schemeClr val="bg1"/>
              </a:solidFill>
            </a:endParaRPr>
          </a:p>
        </p:txBody>
      </p:sp>
      <p:sp>
        <p:nvSpPr>
          <p:cNvPr id="6" name="TextBox 6"/>
          <p:cNvSpPr txBox="1"/>
          <p:nvPr/>
        </p:nvSpPr>
        <p:spPr>
          <a:xfrm>
            <a:off x="1028700" y="6950261"/>
            <a:ext cx="12396197" cy="1319272"/>
          </a:xfrm>
          <a:prstGeom prst="rect">
            <a:avLst/>
          </a:prstGeom>
        </p:spPr>
        <p:txBody>
          <a:bodyPr wrap="square" lIns="0" tIns="0" rIns="0" bIns="0" rtlCol="0" anchor="t">
            <a:spAutoFit/>
          </a:bodyPr>
          <a:lstStyle/>
          <a:p>
            <a:pPr algn="l">
              <a:lnSpc>
                <a:spcPts val="11016"/>
              </a:lnSpc>
            </a:pPr>
            <a:r>
              <a:rPr lang="en-US" sz="8500" spc="-179">
                <a:solidFill>
                  <a:srgbClr val="FFFFFF"/>
                </a:solidFill>
                <a:latin typeface="Segoe UI"/>
                <a:ea typeface="Segoe UI"/>
                <a:cs typeface="Segoe UI"/>
                <a:sym typeface="Segoe UI"/>
              </a:rPr>
              <a:t>Business case template</a:t>
            </a:r>
            <a:endParaRPr lang="en-US" sz="8500">
              <a:cs typeface="Segoe UI"/>
            </a:endParaRPr>
          </a:p>
        </p:txBody>
      </p:sp>
      <p:grpSp>
        <p:nvGrpSpPr>
          <p:cNvPr id="7" name="Group 7"/>
          <p:cNvGrpSpPr/>
          <p:nvPr/>
        </p:nvGrpSpPr>
        <p:grpSpPr>
          <a:xfrm>
            <a:off x="11859350" y="2013552"/>
            <a:ext cx="6428650" cy="5465899"/>
            <a:chOff x="0" y="0"/>
            <a:chExt cx="8571533" cy="7287866"/>
          </a:xfrm>
        </p:grpSpPr>
        <p:sp>
          <p:nvSpPr>
            <p:cNvPr id="8" name="Freeform 8"/>
            <p:cNvSpPr/>
            <p:nvPr/>
          </p:nvSpPr>
          <p:spPr>
            <a:xfrm>
              <a:off x="0" y="0"/>
              <a:ext cx="8571533" cy="3802683"/>
            </a:xfrm>
            <a:custGeom>
              <a:avLst/>
              <a:gdLst/>
              <a:ahLst/>
              <a:cxnLst/>
              <a:rect l="l" t="t" r="r" b="b"/>
              <a:pathLst>
                <a:path w="8571533" h="3802683">
                  <a:moveTo>
                    <a:pt x="0" y="0"/>
                  </a:moveTo>
                  <a:lnTo>
                    <a:pt x="8571533" y="0"/>
                  </a:lnTo>
                  <a:lnTo>
                    <a:pt x="8571533" y="3802683"/>
                  </a:lnTo>
                  <a:lnTo>
                    <a:pt x="0" y="3802683"/>
                  </a:lnTo>
                  <a:lnTo>
                    <a:pt x="0" y="0"/>
                  </a:lnTo>
                  <a:close/>
                </a:path>
              </a:pathLst>
            </a:custGeom>
            <a:blipFill>
              <a:blip r:embed="rId4"/>
              <a:stretch>
                <a:fillRect l="-216309" t="-57297" b="-150771"/>
              </a:stretch>
            </a:blipFill>
          </p:spPr>
          <p:txBody>
            <a:bodyPr/>
            <a:lstStyle/>
            <a:p>
              <a:endParaRPr lang="en-US"/>
            </a:p>
          </p:txBody>
        </p:sp>
        <p:sp>
          <p:nvSpPr>
            <p:cNvPr id="9" name="Freeform 9"/>
            <p:cNvSpPr/>
            <p:nvPr/>
          </p:nvSpPr>
          <p:spPr>
            <a:xfrm>
              <a:off x="0" y="3485183"/>
              <a:ext cx="8571533" cy="3802683"/>
            </a:xfrm>
            <a:custGeom>
              <a:avLst/>
              <a:gdLst/>
              <a:ahLst/>
              <a:cxnLst/>
              <a:rect l="l" t="t" r="r" b="b"/>
              <a:pathLst>
                <a:path w="8571533" h="3802683">
                  <a:moveTo>
                    <a:pt x="0" y="0"/>
                  </a:moveTo>
                  <a:lnTo>
                    <a:pt x="8571533" y="0"/>
                  </a:lnTo>
                  <a:lnTo>
                    <a:pt x="8571533" y="3802684"/>
                  </a:lnTo>
                  <a:lnTo>
                    <a:pt x="0" y="3802684"/>
                  </a:lnTo>
                  <a:lnTo>
                    <a:pt x="0" y="0"/>
                  </a:lnTo>
                  <a:close/>
                </a:path>
              </a:pathLst>
            </a:custGeom>
            <a:blipFill>
              <a:blip r:embed="rId4"/>
              <a:stretch>
                <a:fillRect l="-216309" t="-57297" b="-150771"/>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1137" y="9527810"/>
            <a:ext cx="403314" cy="403090"/>
          </a:xfrm>
          <a:custGeom>
            <a:avLst/>
            <a:gdLst/>
            <a:ahLst/>
            <a:cxnLst/>
            <a:rect l="l" t="t" r="r" b="b"/>
            <a:pathLst>
              <a:path w="403314" h="403090">
                <a:moveTo>
                  <a:pt x="0" y="0"/>
                </a:moveTo>
                <a:lnTo>
                  <a:pt x="403314" y="0"/>
                </a:lnTo>
                <a:lnTo>
                  <a:pt x="403314" y="403090"/>
                </a:lnTo>
                <a:lnTo>
                  <a:pt x="0" y="403090"/>
                </a:lnTo>
                <a:lnTo>
                  <a:pt x="0" y="0"/>
                </a:lnTo>
                <a:close/>
              </a:path>
            </a:pathLst>
          </a:custGeom>
          <a:blipFill>
            <a:blip r:embed="rId3">
              <a:alphaModFix amt="40000"/>
            </a:blip>
            <a:stretch>
              <a:fillRect/>
            </a:stretch>
          </a:blipFill>
        </p:spPr>
        <p:txBody>
          <a:bodyPr/>
          <a:lstStyle/>
          <a:p>
            <a:endParaRPr lang="en-US"/>
          </a:p>
        </p:txBody>
      </p:sp>
      <p:grpSp>
        <p:nvGrpSpPr>
          <p:cNvPr id="3" name="Group 3"/>
          <p:cNvGrpSpPr/>
          <p:nvPr/>
        </p:nvGrpSpPr>
        <p:grpSpPr>
          <a:xfrm>
            <a:off x="0" y="0"/>
            <a:ext cx="18288000" cy="2404870"/>
            <a:chOff x="0" y="0"/>
            <a:chExt cx="4986747" cy="633381"/>
          </a:xfrm>
        </p:grpSpPr>
        <p:sp>
          <p:nvSpPr>
            <p:cNvPr id="4" name="Freeform 4"/>
            <p:cNvSpPr/>
            <p:nvPr/>
          </p:nvSpPr>
          <p:spPr>
            <a:xfrm>
              <a:off x="0" y="0"/>
              <a:ext cx="4986748" cy="633381"/>
            </a:xfrm>
            <a:custGeom>
              <a:avLst/>
              <a:gdLst/>
              <a:ahLst/>
              <a:cxnLst/>
              <a:rect l="l" t="t" r="r" b="b"/>
              <a:pathLst>
                <a:path w="4986748" h="633381">
                  <a:moveTo>
                    <a:pt x="0" y="0"/>
                  </a:moveTo>
                  <a:lnTo>
                    <a:pt x="4986748" y="0"/>
                  </a:lnTo>
                  <a:lnTo>
                    <a:pt x="4986748" y="633381"/>
                  </a:lnTo>
                  <a:lnTo>
                    <a:pt x="0" y="633381"/>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5" name="TextBox 5"/>
            <p:cNvSpPr txBox="1"/>
            <p:nvPr/>
          </p:nvSpPr>
          <p:spPr>
            <a:xfrm>
              <a:off x="0" y="28575"/>
              <a:ext cx="4986747" cy="604806"/>
            </a:xfrm>
            <a:prstGeom prst="rect">
              <a:avLst/>
            </a:prstGeom>
          </p:spPr>
          <p:txBody>
            <a:bodyPr lIns="50800" tIns="50800" rIns="50800" bIns="50800" rtlCol="0" anchor="ctr"/>
            <a:lstStyle/>
            <a:p>
              <a:pPr algn="ctr">
                <a:lnSpc>
                  <a:spcPts val="1344"/>
                </a:lnSpc>
              </a:pPr>
              <a:endParaRPr/>
            </a:p>
          </p:txBody>
        </p:sp>
      </p:grpSp>
      <p:sp>
        <p:nvSpPr>
          <p:cNvPr id="6" name="Freeform 6"/>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4"/>
            <a:stretch>
              <a:fillRect l="-216309" t="-142429" b="-241828"/>
            </a:stretch>
          </a:blipFill>
        </p:spPr>
        <p:txBody>
          <a:bodyPr/>
          <a:lstStyle/>
          <a:p>
            <a:endParaRPr lang="en-US"/>
          </a:p>
        </p:txBody>
      </p:sp>
      <p:sp>
        <p:nvSpPr>
          <p:cNvPr id="7" name="TextBox 7"/>
          <p:cNvSpPr txBox="1"/>
          <p:nvPr/>
        </p:nvSpPr>
        <p:spPr>
          <a:xfrm>
            <a:off x="2030889" y="3054274"/>
            <a:ext cx="6647043" cy="347146"/>
          </a:xfrm>
          <a:prstGeom prst="rect">
            <a:avLst/>
          </a:prstGeom>
        </p:spPr>
        <p:txBody>
          <a:bodyPr lIns="0" tIns="0" rIns="0" bIns="0" rtlCol="0" anchor="t">
            <a:spAutoFit/>
          </a:bodyPr>
          <a:lstStyle/>
          <a:p>
            <a:pPr>
              <a:lnSpc>
                <a:spcPts val="2903"/>
              </a:lnSpc>
            </a:pPr>
            <a:r>
              <a:rPr lang="en-US" sz="2350" b="1">
                <a:solidFill>
                  <a:srgbClr val="0F0E0D"/>
                </a:solidFill>
                <a:latin typeface="Segoe UI Semibold"/>
                <a:cs typeface="Segoe UI Semibold"/>
              </a:rPr>
              <a:t>What is the template for?</a:t>
            </a:r>
            <a:endParaRPr lang="en-US">
              <a:latin typeface="Segoe UI Semibold"/>
              <a:cs typeface="Segoe UI Semibold"/>
            </a:endParaRPr>
          </a:p>
        </p:txBody>
      </p:sp>
      <p:sp>
        <p:nvSpPr>
          <p:cNvPr id="8" name="TextBox 8"/>
          <p:cNvSpPr txBox="1"/>
          <p:nvPr/>
        </p:nvSpPr>
        <p:spPr>
          <a:xfrm>
            <a:off x="2030890" y="3523705"/>
            <a:ext cx="7995980" cy="887038"/>
          </a:xfrm>
          <a:prstGeom prst="rect">
            <a:avLst/>
          </a:prstGeom>
        </p:spPr>
        <p:txBody>
          <a:bodyPr wrap="square" lIns="0" tIns="0" rIns="0" bIns="0" rtlCol="0" anchor="t">
            <a:spAutoFit/>
          </a:bodyPr>
          <a:lstStyle/>
          <a:p>
            <a:pPr>
              <a:lnSpc>
                <a:spcPts val="2399"/>
              </a:lnSpc>
            </a:pPr>
            <a:r>
              <a:rPr lang="en-US" sz="1400">
                <a:solidFill>
                  <a:srgbClr val="2A2927"/>
                </a:solidFill>
                <a:latin typeface="Segoe UI"/>
                <a:ea typeface="Segoe UI" pitchFamily="2" charset="77"/>
                <a:cs typeface="Segoe UI"/>
                <a:sym typeface="Segoe UI"/>
              </a:rPr>
              <a:t>This deck helps you build a business case for a growth system at your firm. Once edited, you can present it to your managing partner, executive committee, or CFO to support your case. </a:t>
            </a:r>
            <a:r>
              <a:rPr lang="en-US" sz="1400" err="1">
                <a:solidFill>
                  <a:srgbClr val="2A2927"/>
                </a:solidFill>
                <a:latin typeface="Segoe UI"/>
                <a:ea typeface="Segoe UI" pitchFamily="2" charset="77"/>
                <a:cs typeface="Segoe UI"/>
                <a:sym typeface="Segoe UI"/>
              </a:rPr>
              <a:t>Nexl</a:t>
            </a:r>
            <a:r>
              <a:rPr lang="en-US" sz="1400">
                <a:solidFill>
                  <a:srgbClr val="2A2927"/>
                </a:solidFill>
                <a:latin typeface="Segoe UI"/>
                <a:ea typeface="Segoe UI" pitchFamily="2" charset="77"/>
                <a:cs typeface="Segoe UI"/>
                <a:sym typeface="Segoe UI"/>
              </a:rPr>
              <a:t> is used as the worked example throughout but you can swap it out for another tool.</a:t>
            </a:r>
            <a:endParaRPr lang="en-US" sz="1400">
              <a:solidFill>
                <a:srgbClr val="2A2927"/>
              </a:solidFill>
              <a:latin typeface="Segoe UI"/>
              <a:ea typeface="Segoe UI" pitchFamily="2" charset="77"/>
              <a:cs typeface="Segoe UI"/>
            </a:endParaRPr>
          </a:p>
        </p:txBody>
      </p:sp>
      <p:sp>
        <p:nvSpPr>
          <p:cNvPr id="9" name="TextBox 9"/>
          <p:cNvSpPr txBox="1"/>
          <p:nvPr/>
        </p:nvSpPr>
        <p:spPr>
          <a:xfrm>
            <a:off x="1028700" y="1384665"/>
            <a:ext cx="9796696" cy="567988"/>
          </a:xfrm>
          <a:prstGeom prst="rect">
            <a:avLst/>
          </a:prstGeom>
        </p:spPr>
        <p:txBody>
          <a:bodyPr lIns="0" tIns="0" rIns="0" bIns="0" rtlCol="0" anchor="t">
            <a:spAutoFit/>
          </a:bodyPr>
          <a:lstStyle/>
          <a:p>
            <a:pPr algn="l">
              <a:lnSpc>
                <a:spcPts val="4377"/>
              </a:lnSpc>
            </a:pPr>
            <a:r>
              <a:rPr lang="en-US" sz="3999" spc="-35">
                <a:solidFill>
                  <a:srgbClr val="FFFFFF"/>
                </a:solidFill>
                <a:latin typeface="Segoe UI"/>
                <a:ea typeface="Segoe UI"/>
                <a:cs typeface="Segoe UI"/>
                <a:sym typeface="Segoe UI"/>
              </a:rPr>
              <a:t>How to use this template</a:t>
            </a:r>
          </a:p>
        </p:txBody>
      </p:sp>
      <p:sp>
        <p:nvSpPr>
          <p:cNvPr id="10" name="TextBox 10"/>
          <p:cNvSpPr txBox="1"/>
          <p:nvPr/>
        </p:nvSpPr>
        <p:spPr>
          <a:xfrm>
            <a:off x="1028700" y="967550"/>
            <a:ext cx="2682999" cy="176020"/>
          </a:xfrm>
          <a:prstGeom prst="rect">
            <a:avLst/>
          </a:prstGeom>
        </p:spPr>
        <p:txBody>
          <a:bodyPr lIns="0" tIns="0" rIns="0" bIns="0" rtlCol="0" anchor="t">
            <a:spAutoFit/>
          </a:bodyPr>
          <a:lstStyle/>
          <a:p>
            <a:pPr algn="l">
              <a:lnSpc>
                <a:spcPts val="1344"/>
              </a:lnSpc>
            </a:pPr>
            <a:r>
              <a:rPr lang="en-US" sz="1399" spc="187">
                <a:solidFill>
                  <a:srgbClr val="F79A83"/>
                </a:solidFill>
                <a:latin typeface="Segoe UI"/>
                <a:ea typeface="Segoe UI"/>
                <a:cs typeface="Segoe UI"/>
                <a:sym typeface="Segoe UI"/>
              </a:rPr>
              <a:t>TEMPLATE GUIDE</a:t>
            </a:r>
          </a:p>
        </p:txBody>
      </p:sp>
      <p:sp>
        <p:nvSpPr>
          <p:cNvPr id="11" name="TextBox 11"/>
          <p:cNvSpPr txBox="1"/>
          <p:nvPr/>
        </p:nvSpPr>
        <p:spPr>
          <a:xfrm>
            <a:off x="2009525" y="5043095"/>
            <a:ext cx="6291522" cy="347146"/>
          </a:xfrm>
          <a:prstGeom prst="rect">
            <a:avLst/>
          </a:prstGeom>
        </p:spPr>
        <p:txBody>
          <a:bodyPr lIns="0" tIns="0" rIns="0" bIns="0" rtlCol="0" anchor="t">
            <a:spAutoFit/>
          </a:bodyPr>
          <a:lstStyle/>
          <a:p>
            <a:pPr>
              <a:lnSpc>
                <a:spcPts val="2903"/>
              </a:lnSpc>
            </a:pPr>
            <a:r>
              <a:rPr lang="en-US" sz="2350" b="1">
                <a:solidFill>
                  <a:srgbClr val="0F0E0D"/>
                </a:solidFill>
                <a:latin typeface="Segoe UI Semibold"/>
                <a:cs typeface="Segoe UI Semibold"/>
                <a:sym typeface="Segoe UI Semibold"/>
              </a:rPr>
              <a:t>How can you use it?</a:t>
            </a:r>
            <a:endParaRPr lang="en-US">
              <a:latin typeface="Segoe UI Semibold"/>
              <a:cs typeface="Segoe UI Semibold"/>
            </a:endParaRPr>
          </a:p>
        </p:txBody>
      </p:sp>
      <p:sp>
        <p:nvSpPr>
          <p:cNvPr id="12" name="TextBox 12"/>
          <p:cNvSpPr txBox="1"/>
          <p:nvPr/>
        </p:nvSpPr>
        <p:spPr>
          <a:xfrm>
            <a:off x="2009525" y="5517445"/>
            <a:ext cx="8106339" cy="1252522"/>
          </a:xfrm>
          <a:prstGeom prst="rect">
            <a:avLst/>
          </a:prstGeom>
        </p:spPr>
        <p:txBody>
          <a:bodyPr wrap="square" lIns="0" tIns="0" rIns="0" bIns="0" rtlCol="0" anchor="t">
            <a:spAutoFit/>
          </a:bodyPr>
          <a:lstStyle/>
          <a:p>
            <a:pPr>
              <a:lnSpc>
                <a:spcPct val="150000"/>
              </a:lnSpc>
            </a:pPr>
            <a:r>
              <a:rPr lang="en-US" sz="1400">
                <a:solidFill>
                  <a:srgbClr val="2A2927"/>
                </a:solidFill>
                <a:ea typeface="+mn-lt"/>
                <a:cs typeface="+mn-lt"/>
                <a:sym typeface="Segoe UI"/>
              </a:rPr>
              <a:t>Make a copy of the file to start.</a:t>
            </a:r>
            <a:r>
              <a:rPr lang="en-US" sz="1400">
                <a:solidFill>
                  <a:srgbClr val="2A2927"/>
                </a:solidFill>
                <a:latin typeface="Segoe UI"/>
                <a:ea typeface="+mn-lt"/>
                <a:cs typeface="+mn-lt"/>
                <a:sym typeface="Segoe UI"/>
              </a:rPr>
              <a:t> </a:t>
            </a:r>
            <a:r>
              <a:rPr lang="en-US" sz="1400">
                <a:solidFill>
                  <a:srgbClr val="2A2927"/>
                </a:solidFill>
                <a:latin typeface="Segoe UI"/>
                <a:ea typeface="Segoe UI" pitchFamily="2" charset="77"/>
                <a:cs typeface="+mn-lt"/>
                <a:sym typeface="Segoe UI"/>
              </a:rPr>
              <a:t>Text in </a:t>
            </a:r>
            <a:r>
              <a:rPr lang="en-US" sz="1400">
                <a:solidFill>
                  <a:srgbClr val="2A2927"/>
                </a:solidFill>
                <a:highlight>
                  <a:srgbClr val="FFFF00"/>
                </a:highlight>
                <a:latin typeface="Segoe UI"/>
                <a:ea typeface="Segoe UI" pitchFamily="2" charset="77"/>
                <a:cs typeface="+mn-lt"/>
                <a:sym typeface="Segoe UI"/>
              </a:rPr>
              <a:t>[square brackets]</a:t>
            </a:r>
            <a:r>
              <a:rPr lang="en-US" sz="1400">
                <a:solidFill>
                  <a:srgbClr val="2A2927"/>
                </a:solidFill>
                <a:latin typeface="Segoe UI"/>
                <a:ea typeface="Segoe UI" pitchFamily="2" charset="77"/>
                <a:cs typeface="+mn-lt"/>
                <a:sym typeface="Segoe UI"/>
              </a:rPr>
              <a:t> needs to be edited with your firm's details. There are speaker notes on each slide with guidance, suggested sources, and tips on what to say. Use CTRL + click to open any links in the deck, or just click on them if you have the presentation in presentation mode.</a:t>
            </a:r>
            <a:endParaRPr lang="en-US" sz="1400">
              <a:solidFill>
                <a:srgbClr val="2A2927"/>
              </a:solidFill>
              <a:latin typeface="Segoe UI"/>
              <a:ea typeface="Segoe UI" pitchFamily="2" charset="77"/>
              <a:cs typeface="+mn-lt"/>
            </a:endParaRPr>
          </a:p>
        </p:txBody>
      </p:sp>
      <p:sp>
        <p:nvSpPr>
          <p:cNvPr id="13" name="TextBox 13"/>
          <p:cNvSpPr txBox="1"/>
          <p:nvPr/>
        </p:nvSpPr>
        <p:spPr>
          <a:xfrm>
            <a:off x="2009525" y="7348923"/>
            <a:ext cx="6613190" cy="368544"/>
          </a:xfrm>
          <a:prstGeom prst="rect">
            <a:avLst/>
          </a:prstGeom>
        </p:spPr>
        <p:txBody>
          <a:bodyPr lIns="0" tIns="0" rIns="0" bIns="0" rtlCol="0" anchor="t">
            <a:spAutoFit/>
          </a:bodyPr>
          <a:lstStyle/>
          <a:p>
            <a:pPr algn="l">
              <a:lnSpc>
                <a:spcPts val="2903"/>
              </a:lnSpc>
            </a:pPr>
            <a:r>
              <a:rPr lang="en-US" sz="2399" b="1">
                <a:solidFill>
                  <a:srgbClr val="0F0E0D"/>
                </a:solidFill>
                <a:latin typeface="Segoe UI Semibold"/>
                <a:ea typeface="Segoe UI Semibold"/>
                <a:cs typeface="Segoe UI Semibold"/>
                <a:sym typeface="Segoe UI Semibold"/>
              </a:rPr>
              <a:t>Before you share it</a:t>
            </a:r>
          </a:p>
        </p:txBody>
      </p:sp>
      <p:sp>
        <p:nvSpPr>
          <p:cNvPr id="14" name="TextBox 14"/>
          <p:cNvSpPr txBox="1"/>
          <p:nvPr/>
        </p:nvSpPr>
        <p:spPr>
          <a:xfrm>
            <a:off x="2009525" y="7827187"/>
            <a:ext cx="8106339" cy="606192"/>
          </a:xfrm>
          <a:prstGeom prst="rect">
            <a:avLst/>
          </a:prstGeom>
        </p:spPr>
        <p:txBody>
          <a:bodyPr wrap="square" lIns="0" tIns="0" rIns="0" bIns="0" rtlCol="0" anchor="t">
            <a:spAutoFit/>
          </a:bodyPr>
          <a:lstStyle/>
          <a:p>
            <a:pPr>
              <a:lnSpc>
                <a:spcPct val="150000"/>
              </a:lnSpc>
            </a:pPr>
            <a:r>
              <a:rPr lang="en-AU" sz="1400">
                <a:latin typeface="Segoe UI"/>
                <a:ea typeface="Segoe UI" pitchFamily="2" charset="77"/>
                <a:cs typeface="+mn-lt"/>
              </a:rPr>
              <a:t>Delete the first two slides, clear the speaker notes, and remove any slides that do not apply to your firm. </a:t>
            </a:r>
            <a:endParaRPr lang="en-AU" sz="1400">
              <a:latin typeface="Segoe UI"/>
              <a:ea typeface="Segoe UI" pitchFamily="2" charset="77"/>
              <a:cs typeface="Segoe UI"/>
            </a:endParaRPr>
          </a:p>
        </p:txBody>
      </p:sp>
      <p:grpSp>
        <p:nvGrpSpPr>
          <p:cNvPr id="15" name="Group 15"/>
          <p:cNvGrpSpPr>
            <a:grpSpLocks noChangeAspect="1"/>
          </p:cNvGrpSpPr>
          <p:nvPr/>
        </p:nvGrpSpPr>
        <p:grpSpPr>
          <a:xfrm>
            <a:off x="10802118" y="6279288"/>
            <a:ext cx="3053840" cy="3073607"/>
            <a:chOff x="0" y="0"/>
            <a:chExt cx="11772900" cy="11849100"/>
          </a:xfrm>
        </p:grpSpPr>
        <p:sp>
          <p:nvSpPr>
            <p:cNvPr id="16" name="Freeform 16"/>
            <p:cNvSpPr/>
            <p:nvPr/>
          </p:nvSpPr>
          <p:spPr>
            <a:xfrm>
              <a:off x="139700" y="152400"/>
              <a:ext cx="11493500" cy="11480800"/>
            </a:xfrm>
            <a:custGeom>
              <a:avLst/>
              <a:gdLst/>
              <a:ahLst/>
              <a:cxnLst/>
              <a:rect l="l" t="t" r="r" b="b"/>
              <a:pathLst>
                <a:path w="11493500" h="11480800">
                  <a:moveTo>
                    <a:pt x="19050" y="0"/>
                  </a:moveTo>
                  <a:lnTo>
                    <a:pt x="8528050" y="0"/>
                  </a:lnTo>
                  <a:lnTo>
                    <a:pt x="8794750" y="25400"/>
                  </a:lnTo>
                  <a:lnTo>
                    <a:pt x="8832850" y="50800"/>
                  </a:lnTo>
                  <a:lnTo>
                    <a:pt x="9086850" y="88900"/>
                  </a:lnTo>
                  <a:lnTo>
                    <a:pt x="9455150" y="203200"/>
                  </a:lnTo>
                  <a:lnTo>
                    <a:pt x="9836150" y="381000"/>
                  </a:lnTo>
                  <a:lnTo>
                    <a:pt x="10064750" y="520700"/>
                  </a:lnTo>
                  <a:lnTo>
                    <a:pt x="10490200" y="850900"/>
                  </a:lnTo>
                  <a:lnTo>
                    <a:pt x="10515600" y="895350"/>
                  </a:lnTo>
                  <a:lnTo>
                    <a:pt x="10591800" y="958850"/>
                  </a:lnTo>
                  <a:lnTo>
                    <a:pt x="10845800" y="1250950"/>
                  </a:lnTo>
                  <a:lnTo>
                    <a:pt x="11023600" y="1504950"/>
                  </a:lnTo>
                  <a:lnTo>
                    <a:pt x="11239500" y="1911350"/>
                  </a:lnTo>
                  <a:lnTo>
                    <a:pt x="11417300" y="2444750"/>
                  </a:lnTo>
                  <a:lnTo>
                    <a:pt x="11493500" y="2965450"/>
                  </a:lnTo>
                  <a:lnTo>
                    <a:pt x="11493500" y="11480800"/>
                  </a:lnTo>
                  <a:lnTo>
                    <a:pt x="2965450" y="11480800"/>
                  </a:lnTo>
                  <a:lnTo>
                    <a:pt x="2520950" y="11417300"/>
                  </a:lnTo>
                  <a:lnTo>
                    <a:pt x="2025650" y="11264900"/>
                  </a:lnTo>
                  <a:lnTo>
                    <a:pt x="1644650" y="11087100"/>
                  </a:lnTo>
                  <a:lnTo>
                    <a:pt x="1270000" y="10845800"/>
                  </a:lnTo>
                  <a:lnTo>
                    <a:pt x="1250950" y="10820400"/>
                  </a:lnTo>
                  <a:lnTo>
                    <a:pt x="1168400" y="10769600"/>
                  </a:lnTo>
                  <a:lnTo>
                    <a:pt x="1149350" y="10731500"/>
                  </a:lnTo>
                  <a:lnTo>
                    <a:pt x="1092200" y="10706100"/>
                  </a:lnTo>
                  <a:lnTo>
                    <a:pt x="1073150" y="10668000"/>
                  </a:lnTo>
                  <a:lnTo>
                    <a:pt x="1035050" y="10642600"/>
                  </a:lnTo>
                  <a:lnTo>
                    <a:pt x="876300" y="10464800"/>
                  </a:lnTo>
                  <a:lnTo>
                    <a:pt x="812800" y="10420350"/>
                  </a:lnTo>
                  <a:lnTo>
                    <a:pt x="457200" y="9937750"/>
                  </a:lnTo>
                  <a:lnTo>
                    <a:pt x="279400" y="9607550"/>
                  </a:lnTo>
                  <a:lnTo>
                    <a:pt x="101600" y="9112250"/>
                  </a:lnTo>
                  <a:lnTo>
                    <a:pt x="25400" y="8718550"/>
                  </a:lnTo>
                  <a:lnTo>
                    <a:pt x="0" y="8337550"/>
                  </a:lnTo>
                  <a:lnTo>
                    <a:pt x="0" y="19050"/>
                  </a:lnTo>
                  <a:lnTo>
                    <a:pt x="19050" y="0"/>
                  </a:lnTo>
                  <a:lnTo>
                    <a:pt x="19050" y="0"/>
                  </a:lnTo>
                  <a:close/>
                </a:path>
              </a:pathLst>
            </a:custGeom>
            <a:blipFill>
              <a:blip r:embed="rId5"/>
              <a:stretch>
                <a:fillRect l="-7107" r="-42999"/>
              </a:stretch>
            </a:blipFill>
            <a:ln cap="sq">
              <a:noFill/>
              <a:prstDash val="solid"/>
              <a:miter/>
            </a:ln>
          </p:spPr>
          <p:txBody>
            <a:bodyPr/>
            <a:lstStyle/>
            <a:p>
              <a:endParaRPr lang="en-US"/>
            </a:p>
          </p:txBody>
        </p:sp>
      </p:grpSp>
      <p:grpSp>
        <p:nvGrpSpPr>
          <p:cNvPr id="17" name="Group 17"/>
          <p:cNvGrpSpPr>
            <a:grpSpLocks noChangeAspect="1"/>
          </p:cNvGrpSpPr>
          <p:nvPr/>
        </p:nvGrpSpPr>
        <p:grpSpPr>
          <a:xfrm>
            <a:off x="13516235" y="2920296"/>
            <a:ext cx="3739330" cy="3763533"/>
            <a:chOff x="0" y="0"/>
            <a:chExt cx="11772900" cy="11849100"/>
          </a:xfrm>
        </p:grpSpPr>
        <p:sp>
          <p:nvSpPr>
            <p:cNvPr id="18" name="Freeform 18"/>
            <p:cNvSpPr/>
            <p:nvPr/>
          </p:nvSpPr>
          <p:spPr>
            <a:xfrm>
              <a:off x="139700" y="152400"/>
              <a:ext cx="11493500" cy="11480800"/>
            </a:xfrm>
            <a:custGeom>
              <a:avLst/>
              <a:gdLst/>
              <a:ahLst/>
              <a:cxnLst/>
              <a:rect l="l" t="t" r="r" b="b"/>
              <a:pathLst>
                <a:path w="11493500" h="11480800">
                  <a:moveTo>
                    <a:pt x="19050" y="0"/>
                  </a:moveTo>
                  <a:lnTo>
                    <a:pt x="8528050" y="0"/>
                  </a:lnTo>
                  <a:lnTo>
                    <a:pt x="8794750" y="25400"/>
                  </a:lnTo>
                  <a:lnTo>
                    <a:pt x="8832850" y="50800"/>
                  </a:lnTo>
                  <a:lnTo>
                    <a:pt x="9086850" y="88900"/>
                  </a:lnTo>
                  <a:lnTo>
                    <a:pt x="9455150" y="203200"/>
                  </a:lnTo>
                  <a:lnTo>
                    <a:pt x="9836150" y="381000"/>
                  </a:lnTo>
                  <a:lnTo>
                    <a:pt x="10064750" y="520700"/>
                  </a:lnTo>
                  <a:lnTo>
                    <a:pt x="10490200" y="850900"/>
                  </a:lnTo>
                  <a:lnTo>
                    <a:pt x="10515600" y="895350"/>
                  </a:lnTo>
                  <a:lnTo>
                    <a:pt x="10591800" y="958850"/>
                  </a:lnTo>
                  <a:lnTo>
                    <a:pt x="10845800" y="1250950"/>
                  </a:lnTo>
                  <a:lnTo>
                    <a:pt x="11023600" y="1504950"/>
                  </a:lnTo>
                  <a:lnTo>
                    <a:pt x="11239500" y="1911350"/>
                  </a:lnTo>
                  <a:lnTo>
                    <a:pt x="11417300" y="2444750"/>
                  </a:lnTo>
                  <a:lnTo>
                    <a:pt x="11493500" y="2965450"/>
                  </a:lnTo>
                  <a:lnTo>
                    <a:pt x="11493500" y="11480800"/>
                  </a:lnTo>
                  <a:lnTo>
                    <a:pt x="2965450" y="11480800"/>
                  </a:lnTo>
                  <a:lnTo>
                    <a:pt x="2520950" y="11417300"/>
                  </a:lnTo>
                  <a:lnTo>
                    <a:pt x="2025650" y="11264900"/>
                  </a:lnTo>
                  <a:lnTo>
                    <a:pt x="1644650" y="11087100"/>
                  </a:lnTo>
                  <a:lnTo>
                    <a:pt x="1270000" y="10845800"/>
                  </a:lnTo>
                  <a:lnTo>
                    <a:pt x="1250950" y="10820400"/>
                  </a:lnTo>
                  <a:lnTo>
                    <a:pt x="1168400" y="10769600"/>
                  </a:lnTo>
                  <a:lnTo>
                    <a:pt x="1149350" y="10731500"/>
                  </a:lnTo>
                  <a:lnTo>
                    <a:pt x="1092200" y="10706100"/>
                  </a:lnTo>
                  <a:lnTo>
                    <a:pt x="1073150" y="10668000"/>
                  </a:lnTo>
                  <a:lnTo>
                    <a:pt x="1035050" y="10642600"/>
                  </a:lnTo>
                  <a:lnTo>
                    <a:pt x="876300" y="10464800"/>
                  </a:lnTo>
                  <a:lnTo>
                    <a:pt x="812800" y="10420350"/>
                  </a:lnTo>
                  <a:lnTo>
                    <a:pt x="457200" y="9937750"/>
                  </a:lnTo>
                  <a:lnTo>
                    <a:pt x="279400" y="9607550"/>
                  </a:lnTo>
                  <a:lnTo>
                    <a:pt x="101600" y="9112250"/>
                  </a:lnTo>
                  <a:lnTo>
                    <a:pt x="25400" y="8718550"/>
                  </a:lnTo>
                  <a:lnTo>
                    <a:pt x="0" y="8337550"/>
                  </a:lnTo>
                  <a:lnTo>
                    <a:pt x="0" y="19050"/>
                  </a:lnTo>
                  <a:lnTo>
                    <a:pt x="19050" y="0"/>
                  </a:lnTo>
                  <a:lnTo>
                    <a:pt x="19050" y="0"/>
                  </a:lnTo>
                  <a:close/>
                </a:path>
              </a:pathLst>
            </a:custGeom>
            <a:blipFill>
              <a:blip r:embed="rId6"/>
              <a:stretch>
                <a:fillRect l="-22288" r="-22288"/>
              </a:stretch>
            </a:blipFill>
            <a:ln cap="sq">
              <a:noFill/>
              <a:prstDash val="solid"/>
              <a:miter/>
            </a:ln>
          </p:spPr>
          <p:txBody>
            <a:bodyPr/>
            <a:lstStyle/>
            <a:p>
              <a:endParaRPr lang="en-US"/>
            </a:p>
          </p:txBody>
        </p:sp>
      </p:grpSp>
      <p:sp>
        <p:nvSpPr>
          <p:cNvPr id="19" name="Freeform 19"/>
          <p:cNvSpPr/>
          <p:nvPr/>
        </p:nvSpPr>
        <p:spPr>
          <a:xfrm>
            <a:off x="1007336" y="5025727"/>
            <a:ext cx="500628" cy="500628"/>
          </a:xfrm>
          <a:custGeom>
            <a:avLst/>
            <a:gdLst/>
            <a:ahLst/>
            <a:cxnLst/>
            <a:rect l="l" t="t" r="r" b="b"/>
            <a:pathLst>
              <a:path w="500628" h="500628">
                <a:moveTo>
                  <a:pt x="0" y="0"/>
                </a:moveTo>
                <a:lnTo>
                  <a:pt x="500628" y="0"/>
                </a:lnTo>
                <a:lnTo>
                  <a:pt x="500628" y="500629"/>
                </a:lnTo>
                <a:lnTo>
                  <a:pt x="0" y="50062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0" name="Freeform 20"/>
          <p:cNvSpPr/>
          <p:nvPr/>
        </p:nvSpPr>
        <p:spPr>
          <a:xfrm>
            <a:off x="1028700" y="3082849"/>
            <a:ext cx="507532" cy="507532"/>
          </a:xfrm>
          <a:custGeom>
            <a:avLst/>
            <a:gdLst/>
            <a:ahLst/>
            <a:cxnLst/>
            <a:rect l="l" t="t" r="r" b="b"/>
            <a:pathLst>
              <a:path w="507532" h="507532">
                <a:moveTo>
                  <a:pt x="0" y="0"/>
                </a:moveTo>
                <a:lnTo>
                  <a:pt x="507532" y="0"/>
                </a:lnTo>
                <a:lnTo>
                  <a:pt x="507532" y="507531"/>
                </a:lnTo>
                <a:lnTo>
                  <a:pt x="0" y="50753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1" name="Freeform 21"/>
          <p:cNvSpPr/>
          <p:nvPr/>
        </p:nvSpPr>
        <p:spPr>
          <a:xfrm>
            <a:off x="1007336" y="7431562"/>
            <a:ext cx="506969" cy="506969"/>
          </a:xfrm>
          <a:custGeom>
            <a:avLst/>
            <a:gdLst/>
            <a:ahLst/>
            <a:cxnLst/>
            <a:rect l="l" t="t" r="r" b="b"/>
            <a:pathLst>
              <a:path w="506969" h="506969">
                <a:moveTo>
                  <a:pt x="0" y="0"/>
                </a:moveTo>
                <a:lnTo>
                  <a:pt x="506969" y="0"/>
                </a:lnTo>
                <a:lnTo>
                  <a:pt x="506969" y="506969"/>
                </a:lnTo>
                <a:lnTo>
                  <a:pt x="0" y="50696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2" name="Freeform 22"/>
          <p:cNvSpPr/>
          <p:nvPr/>
        </p:nvSpPr>
        <p:spPr>
          <a:xfrm rot="5400000">
            <a:off x="3564044" y="3196783"/>
            <a:ext cx="202196" cy="3306595"/>
          </a:xfrm>
          <a:custGeom>
            <a:avLst/>
            <a:gdLst/>
            <a:ahLst/>
            <a:cxnLst/>
            <a:rect l="l" t="t" r="r" b="b"/>
            <a:pathLst>
              <a:path w="202196" h="3306595">
                <a:moveTo>
                  <a:pt x="0" y="0"/>
                </a:moveTo>
                <a:lnTo>
                  <a:pt x="202196" y="0"/>
                </a:lnTo>
                <a:lnTo>
                  <a:pt x="202196" y="3306595"/>
                </a:lnTo>
                <a:lnTo>
                  <a:pt x="0" y="3306595"/>
                </a:lnTo>
                <a:lnTo>
                  <a:pt x="0" y="0"/>
                </a:lnTo>
                <a:close/>
              </a:path>
            </a:pathLst>
          </a:custGeom>
          <a:blipFill>
            <a:blip>
              <a:extLst>
                <a:ext uri="{96DAC541-7B7A-43D3-8B79-37D633B846F1}">
                  <asvg:svgBlip xmlns:asvg="http://schemas.microsoft.com/office/drawing/2016/SVG/main" r:embed="rId10"/>
                </a:ext>
              </a:extLst>
            </a:blip>
            <a:stretch>
              <a:fillRect t="-1073" r="-52166" b="-979"/>
            </a:stretch>
          </a:blipFill>
        </p:spPr>
        <p:txBody>
          <a:bodyPr/>
          <a:lstStyle/>
          <a:p>
            <a:endParaRPr lang="en-US"/>
          </a:p>
        </p:txBody>
      </p:sp>
      <p:sp>
        <p:nvSpPr>
          <p:cNvPr id="23" name="Freeform 23"/>
          <p:cNvSpPr/>
          <p:nvPr/>
        </p:nvSpPr>
        <p:spPr>
          <a:xfrm rot="5400000">
            <a:off x="6870640" y="3196783"/>
            <a:ext cx="202196" cy="3306595"/>
          </a:xfrm>
          <a:custGeom>
            <a:avLst/>
            <a:gdLst/>
            <a:ahLst/>
            <a:cxnLst/>
            <a:rect l="l" t="t" r="r" b="b"/>
            <a:pathLst>
              <a:path w="202196" h="3306595">
                <a:moveTo>
                  <a:pt x="0" y="0"/>
                </a:moveTo>
                <a:lnTo>
                  <a:pt x="202196" y="0"/>
                </a:lnTo>
                <a:lnTo>
                  <a:pt x="202196" y="3306595"/>
                </a:lnTo>
                <a:lnTo>
                  <a:pt x="0" y="3306595"/>
                </a:lnTo>
                <a:lnTo>
                  <a:pt x="0" y="0"/>
                </a:lnTo>
                <a:close/>
              </a:path>
            </a:pathLst>
          </a:custGeom>
          <a:blipFill>
            <a:blip>
              <a:extLst>
                <a:ext uri="{96DAC541-7B7A-43D3-8B79-37D633B846F1}">
                  <asvg:svgBlip xmlns:asvg="http://schemas.microsoft.com/office/drawing/2016/SVG/main" r:embed="rId10"/>
                </a:ext>
              </a:extLst>
            </a:blip>
            <a:stretch>
              <a:fillRect t="-1073" r="-52166" b="-979"/>
            </a:stretch>
          </a:blipFill>
        </p:spPr>
        <p:txBody>
          <a:bodyPr/>
          <a:lstStyle/>
          <a:p>
            <a:endParaRPr lang="en-US"/>
          </a:p>
        </p:txBody>
      </p:sp>
      <p:sp>
        <p:nvSpPr>
          <p:cNvPr id="24" name="Freeform 24"/>
          <p:cNvSpPr/>
          <p:nvPr/>
        </p:nvSpPr>
        <p:spPr>
          <a:xfrm rot="5400000">
            <a:off x="3561724" y="5536721"/>
            <a:ext cx="202196" cy="3306595"/>
          </a:xfrm>
          <a:custGeom>
            <a:avLst/>
            <a:gdLst/>
            <a:ahLst/>
            <a:cxnLst/>
            <a:rect l="l" t="t" r="r" b="b"/>
            <a:pathLst>
              <a:path w="202196" h="3306595">
                <a:moveTo>
                  <a:pt x="0" y="0"/>
                </a:moveTo>
                <a:lnTo>
                  <a:pt x="202196" y="0"/>
                </a:lnTo>
                <a:lnTo>
                  <a:pt x="202196" y="3306595"/>
                </a:lnTo>
                <a:lnTo>
                  <a:pt x="0" y="3306595"/>
                </a:lnTo>
                <a:lnTo>
                  <a:pt x="0" y="0"/>
                </a:lnTo>
                <a:close/>
              </a:path>
            </a:pathLst>
          </a:custGeom>
          <a:blipFill>
            <a:blip>
              <a:extLst>
                <a:ext uri="{96DAC541-7B7A-43D3-8B79-37D633B846F1}">
                  <asvg:svgBlip xmlns:asvg="http://schemas.microsoft.com/office/drawing/2016/SVG/main" r:embed="rId10"/>
                </a:ext>
              </a:extLst>
            </a:blip>
            <a:stretch>
              <a:fillRect t="-1073" r="-52166" b="-979"/>
            </a:stretch>
          </a:blipFill>
        </p:spPr>
        <p:txBody>
          <a:bodyPr/>
          <a:lstStyle/>
          <a:p>
            <a:endParaRPr lang="en-US"/>
          </a:p>
        </p:txBody>
      </p:sp>
      <p:sp>
        <p:nvSpPr>
          <p:cNvPr id="25" name="Freeform 25"/>
          <p:cNvSpPr/>
          <p:nvPr/>
        </p:nvSpPr>
        <p:spPr>
          <a:xfrm rot="5400000">
            <a:off x="6868319" y="5536721"/>
            <a:ext cx="202196" cy="3306595"/>
          </a:xfrm>
          <a:custGeom>
            <a:avLst/>
            <a:gdLst/>
            <a:ahLst/>
            <a:cxnLst/>
            <a:rect l="l" t="t" r="r" b="b"/>
            <a:pathLst>
              <a:path w="202196" h="3306595">
                <a:moveTo>
                  <a:pt x="0" y="0"/>
                </a:moveTo>
                <a:lnTo>
                  <a:pt x="202196" y="0"/>
                </a:lnTo>
                <a:lnTo>
                  <a:pt x="202196" y="3306595"/>
                </a:lnTo>
                <a:lnTo>
                  <a:pt x="0" y="3306595"/>
                </a:lnTo>
                <a:lnTo>
                  <a:pt x="0" y="0"/>
                </a:lnTo>
                <a:close/>
              </a:path>
            </a:pathLst>
          </a:custGeom>
          <a:blipFill>
            <a:blip>
              <a:extLst>
                <a:ext uri="{96DAC541-7B7A-43D3-8B79-37D633B846F1}">
                  <asvg:svgBlip xmlns:asvg="http://schemas.microsoft.com/office/drawing/2016/SVG/main" r:embed="rId10"/>
                </a:ext>
              </a:extLst>
            </a:blip>
            <a:stretch>
              <a:fillRect t="-1073" r="-52166" b="-979"/>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461619">
                <a:alpha val="100000"/>
              </a:srgbClr>
            </a:gs>
            <a:gs pos="100000">
              <a:srgbClr val="1F1114">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533291" y="1028700"/>
            <a:ext cx="3937864" cy="1940968"/>
            <a:chOff x="0" y="0"/>
            <a:chExt cx="4122293" cy="2031873"/>
          </a:xfrm>
        </p:grpSpPr>
        <p:sp>
          <p:nvSpPr>
            <p:cNvPr id="3" name="Freeform 3" descr="preencoded.png"/>
            <p:cNvSpPr/>
            <p:nvPr/>
          </p:nvSpPr>
          <p:spPr>
            <a:xfrm>
              <a:off x="0" y="0"/>
              <a:ext cx="4122293" cy="2031873"/>
            </a:xfrm>
            <a:custGeom>
              <a:avLst/>
              <a:gdLst/>
              <a:ahLst/>
              <a:cxnLst/>
              <a:rect l="l" t="t" r="r" b="b"/>
              <a:pathLst>
                <a:path w="4122293" h="2031873">
                  <a:moveTo>
                    <a:pt x="0" y="0"/>
                  </a:moveTo>
                  <a:lnTo>
                    <a:pt x="4122293" y="0"/>
                  </a:lnTo>
                  <a:lnTo>
                    <a:pt x="4122293" y="2031873"/>
                  </a:lnTo>
                  <a:lnTo>
                    <a:pt x="0" y="2031873"/>
                  </a:lnTo>
                  <a:lnTo>
                    <a:pt x="0" y="0"/>
                  </a:lnTo>
                  <a:close/>
                </a:path>
              </a:pathLst>
            </a:custGeom>
            <a:blipFill>
              <a:blip r:embed="rId3"/>
              <a:stretch>
                <a:fillRect t="-44" r="1" b="-42"/>
              </a:stretch>
            </a:blipFill>
          </p:spPr>
          <p:txBody>
            <a:bodyPr/>
            <a:lstStyle/>
            <a:p>
              <a:endParaRPr lang="en-US"/>
            </a:p>
          </p:txBody>
        </p:sp>
      </p:grpSp>
      <p:sp>
        <p:nvSpPr>
          <p:cNvPr id="4" name="TextBox 4"/>
          <p:cNvSpPr txBox="1"/>
          <p:nvPr/>
        </p:nvSpPr>
        <p:spPr>
          <a:xfrm>
            <a:off x="1028700" y="6340661"/>
            <a:ext cx="5777988" cy="266700"/>
          </a:xfrm>
          <a:prstGeom prst="rect">
            <a:avLst/>
          </a:prstGeom>
        </p:spPr>
        <p:txBody>
          <a:bodyPr lIns="0" tIns="0" rIns="0" bIns="0" rtlCol="0" anchor="t">
            <a:spAutoFit/>
          </a:bodyPr>
          <a:lstStyle/>
          <a:p>
            <a:pPr algn="l">
              <a:lnSpc>
                <a:spcPts val="2160"/>
              </a:lnSpc>
            </a:pPr>
            <a:r>
              <a:rPr lang="en-US" sz="1800" spc="136">
                <a:solidFill>
                  <a:srgbClr val="F79A83"/>
                </a:solidFill>
                <a:latin typeface="Segoe UI"/>
                <a:ea typeface="Segoe UI"/>
                <a:cs typeface="Segoe UI"/>
                <a:sym typeface="Segoe UI"/>
              </a:rPr>
              <a:t>BUSINESS CASE</a:t>
            </a:r>
          </a:p>
        </p:txBody>
      </p:sp>
      <p:sp>
        <p:nvSpPr>
          <p:cNvPr id="5" name="TextBox 5"/>
          <p:cNvSpPr txBox="1"/>
          <p:nvPr/>
        </p:nvSpPr>
        <p:spPr>
          <a:xfrm>
            <a:off x="1028700" y="8688515"/>
            <a:ext cx="16588083" cy="354447"/>
          </a:xfrm>
          <a:prstGeom prst="rect">
            <a:avLst/>
          </a:prstGeom>
        </p:spPr>
        <p:txBody>
          <a:bodyPr lIns="0" tIns="0" rIns="0" bIns="0" rtlCol="0" anchor="t">
            <a:spAutoFit/>
          </a:bodyPr>
          <a:lstStyle/>
          <a:p>
            <a:pPr algn="l">
              <a:lnSpc>
                <a:spcPts val="2999"/>
              </a:lnSpc>
            </a:pPr>
            <a:r>
              <a:rPr lang="en-US" sz="2150">
                <a:solidFill>
                  <a:schemeClr val="bg1"/>
                </a:solidFill>
                <a:latin typeface="Segoe UI"/>
                <a:ea typeface="Segoe UI"/>
                <a:cs typeface="Segoe UI"/>
                <a:sym typeface="Segoe UI"/>
              </a:rPr>
              <a:t>Prepared [ADD DATE] by [Your name, role]</a:t>
            </a:r>
            <a:endParaRPr lang="en-US" sz="2150">
              <a:solidFill>
                <a:schemeClr val="bg1"/>
              </a:solidFill>
              <a:latin typeface="Segoe UI"/>
              <a:ea typeface="Segoe UI"/>
              <a:cs typeface="Segoe UI"/>
            </a:endParaRPr>
          </a:p>
        </p:txBody>
      </p:sp>
      <p:sp>
        <p:nvSpPr>
          <p:cNvPr id="6" name="TextBox 6"/>
          <p:cNvSpPr txBox="1"/>
          <p:nvPr/>
        </p:nvSpPr>
        <p:spPr>
          <a:xfrm>
            <a:off x="1028700" y="6950261"/>
            <a:ext cx="12396197" cy="1319336"/>
          </a:xfrm>
          <a:prstGeom prst="rect">
            <a:avLst/>
          </a:prstGeom>
        </p:spPr>
        <p:txBody>
          <a:bodyPr wrap="square" lIns="0" tIns="0" rIns="0" bIns="0" rtlCol="0" anchor="t">
            <a:spAutoFit/>
          </a:bodyPr>
          <a:lstStyle/>
          <a:p>
            <a:pPr>
              <a:lnSpc>
                <a:spcPts val="11016"/>
              </a:lnSpc>
            </a:pPr>
            <a:r>
              <a:rPr lang="en-US" sz="9000" spc="-179">
                <a:solidFill>
                  <a:srgbClr val="FFFFFF"/>
                </a:solidFill>
                <a:latin typeface="Segoe UI"/>
                <a:ea typeface="Segoe UI"/>
                <a:cs typeface="Segoe UI"/>
                <a:sym typeface="Segoe UI"/>
              </a:rPr>
              <a:t>[Tool] at [Firm name]</a:t>
            </a:r>
            <a:endParaRPr lang="en-US" sz="9000" spc="-179">
              <a:solidFill>
                <a:srgbClr val="FFFFFF"/>
              </a:solidFill>
              <a:latin typeface="Segoe UI"/>
              <a:ea typeface="Segoe UI"/>
              <a:cs typeface="Segoe UI"/>
            </a:endParaRPr>
          </a:p>
        </p:txBody>
      </p:sp>
      <p:grpSp>
        <p:nvGrpSpPr>
          <p:cNvPr id="7" name="Group 7"/>
          <p:cNvGrpSpPr/>
          <p:nvPr/>
        </p:nvGrpSpPr>
        <p:grpSpPr>
          <a:xfrm>
            <a:off x="11859350" y="2013552"/>
            <a:ext cx="6428650" cy="5465899"/>
            <a:chOff x="0" y="0"/>
            <a:chExt cx="8571533" cy="7287866"/>
          </a:xfrm>
        </p:grpSpPr>
        <p:sp>
          <p:nvSpPr>
            <p:cNvPr id="8" name="Freeform 8"/>
            <p:cNvSpPr/>
            <p:nvPr/>
          </p:nvSpPr>
          <p:spPr>
            <a:xfrm>
              <a:off x="0" y="0"/>
              <a:ext cx="8571533" cy="3802683"/>
            </a:xfrm>
            <a:custGeom>
              <a:avLst/>
              <a:gdLst/>
              <a:ahLst/>
              <a:cxnLst/>
              <a:rect l="l" t="t" r="r" b="b"/>
              <a:pathLst>
                <a:path w="8571533" h="3802683">
                  <a:moveTo>
                    <a:pt x="0" y="0"/>
                  </a:moveTo>
                  <a:lnTo>
                    <a:pt x="8571533" y="0"/>
                  </a:lnTo>
                  <a:lnTo>
                    <a:pt x="8571533" y="3802683"/>
                  </a:lnTo>
                  <a:lnTo>
                    <a:pt x="0" y="3802683"/>
                  </a:lnTo>
                  <a:lnTo>
                    <a:pt x="0" y="0"/>
                  </a:lnTo>
                  <a:close/>
                </a:path>
              </a:pathLst>
            </a:custGeom>
            <a:blipFill>
              <a:blip r:embed="rId4"/>
              <a:stretch>
                <a:fillRect l="-216309" t="-57297" b="-150771"/>
              </a:stretch>
            </a:blipFill>
          </p:spPr>
          <p:txBody>
            <a:bodyPr/>
            <a:lstStyle/>
            <a:p>
              <a:endParaRPr lang="en-US"/>
            </a:p>
          </p:txBody>
        </p:sp>
        <p:sp>
          <p:nvSpPr>
            <p:cNvPr id="9" name="Freeform 9"/>
            <p:cNvSpPr/>
            <p:nvPr/>
          </p:nvSpPr>
          <p:spPr>
            <a:xfrm>
              <a:off x="0" y="3485183"/>
              <a:ext cx="8571533" cy="3802683"/>
            </a:xfrm>
            <a:custGeom>
              <a:avLst/>
              <a:gdLst/>
              <a:ahLst/>
              <a:cxnLst/>
              <a:rect l="l" t="t" r="r" b="b"/>
              <a:pathLst>
                <a:path w="8571533" h="3802683">
                  <a:moveTo>
                    <a:pt x="0" y="0"/>
                  </a:moveTo>
                  <a:lnTo>
                    <a:pt x="8571533" y="0"/>
                  </a:lnTo>
                  <a:lnTo>
                    <a:pt x="8571533" y="3802684"/>
                  </a:lnTo>
                  <a:lnTo>
                    <a:pt x="0" y="3802684"/>
                  </a:lnTo>
                  <a:lnTo>
                    <a:pt x="0" y="0"/>
                  </a:lnTo>
                  <a:close/>
                </a:path>
              </a:pathLst>
            </a:custGeom>
            <a:blipFill>
              <a:blip r:embed="rId4"/>
              <a:stretch>
                <a:fillRect l="-216309" t="-57297" b="-150771"/>
              </a:stretch>
            </a:blipFill>
          </p:spPr>
          <p:txBody>
            <a:bodyPr/>
            <a:lstStyle/>
            <a:p>
              <a:endParaRPr lang="en-US"/>
            </a:p>
          </p:txBody>
        </p:sp>
      </p:grpSp>
      <p:sp>
        <p:nvSpPr>
          <p:cNvPr id="14" name="Rectangle: Diagonal Corners Rounded 13">
            <a:extLst>
              <a:ext uri="{FF2B5EF4-FFF2-40B4-BE49-F238E27FC236}">
                <a16:creationId xmlns:a16="http://schemas.microsoft.com/office/drawing/2014/main" id="{65D4EB2B-590E-A495-50F0-F89D85273E90}"/>
              </a:ext>
            </a:extLst>
          </p:cNvPr>
          <p:cNvSpPr/>
          <p:nvPr/>
        </p:nvSpPr>
        <p:spPr>
          <a:xfrm>
            <a:off x="14055332" y="8862925"/>
            <a:ext cx="4004416" cy="11925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 </a:t>
            </a:r>
            <a:r>
              <a:rPr lang="en-US" sz="1400">
                <a:solidFill>
                  <a:srgbClr val="000000"/>
                </a:solidFill>
                <a:cs typeface="Segoe UI"/>
              </a:rPr>
              <a:t>Replace the bracketed </a:t>
            </a:r>
            <a:r>
              <a:rPr lang="en-GB" sz="1400">
                <a:solidFill>
                  <a:srgbClr val="000000"/>
                </a:solidFill>
                <a:cs typeface="Segoe UI"/>
              </a:rPr>
              <a:t>text, but keep</a:t>
            </a:r>
            <a:r>
              <a:rPr lang="en-US" sz="1400">
                <a:solidFill>
                  <a:srgbClr val="000000"/>
                </a:solidFill>
                <a:cs typeface="Segoe UI"/>
              </a:rPr>
              <a:t> the title short so it stays on one line.</a:t>
            </a:r>
            <a:endParaRPr lang="en-GB" sz="1400">
              <a:solidFill>
                <a:srgbClr val="000000"/>
              </a:solidFill>
              <a:cs typeface="Segoe U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461619">
                <a:alpha val="100000"/>
              </a:srgbClr>
            </a:gs>
            <a:gs pos="100000">
              <a:srgbClr val="1F1114">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453427" y="9609988"/>
            <a:ext cx="238734" cy="238734"/>
          </a:xfrm>
          <a:custGeom>
            <a:avLst/>
            <a:gdLst/>
            <a:ahLst/>
            <a:cxnLst/>
            <a:rect l="l" t="t" r="r" b="b"/>
            <a:pathLst>
              <a:path w="238734" h="238734">
                <a:moveTo>
                  <a:pt x="0" y="0"/>
                </a:moveTo>
                <a:lnTo>
                  <a:pt x="238734" y="0"/>
                </a:lnTo>
                <a:lnTo>
                  <a:pt x="238734" y="238734"/>
                </a:lnTo>
                <a:lnTo>
                  <a:pt x="0" y="23873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3" name="TextBox 3"/>
          <p:cNvSpPr txBox="1"/>
          <p:nvPr/>
        </p:nvSpPr>
        <p:spPr>
          <a:xfrm>
            <a:off x="1028700" y="3072537"/>
            <a:ext cx="7467574" cy="5192896"/>
          </a:xfrm>
          <a:prstGeom prst="rect">
            <a:avLst/>
          </a:prstGeom>
        </p:spPr>
        <p:txBody>
          <a:bodyPr lIns="0" tIns="0" rIns="0" bIns="0" rtlCol="0" anchor="t">
            <a:spAutoFit/>
          </a:bodyPr>
          <a:lstStyle/>
          <a:p>
            <a:pPr marL="518160" marR="0" lvl="1" indent="-259080" algn="l" defTabSz="914400" rtl="0" eaLnBrk="1" fontAlgn="auto" latinLnBrk="0" hangingPunct="1">
              <a:lnSpc>
                <a:spcPts val="3360"/>
              </a:lnSpc>
              <a:spcBef>
                <a:spcPts val="0"/>
              </a:spcBef>
              <a:spcAft>
                <a:spcPts val="0"/>
              </a:spcAft>
              <a:buClrTx/>
              <a:buSzTx/>
              <a:buFont typeface="Segoe UI"/>
              <a:buChar char="•"/>
              <a:tabLst/>
              <a:defRPr/>
            </a:pPr>
            <a:r>
              <a:rPr kumimoji="0" lang="en-US" sz="2400" b="0" i="0" u="none" strike="noStrike" kern="1200" cap="none" spc="0" normalizeH="0" baseline="0" noProof="0">
                <a:ln>
                  <a:noFill/>
                </a:ln>
                <a:solidFill>
                  <a:srgbClr val="FFFFFF"/>
                </a:solidFill>
                <a:effectLst/>
                <a:uLnTx/>
                <a:uFillTx/>
                <a:latin typeface="Segoe UI"/>
                <a:ea typeface="Segoe UI"/>
                <a:cs typeface="Segoe UI"/>
                <a:sym typeface="Segoe UI"/>
              </a:rPr>
              <a:t>Executive summary</a:t>
            </a:r>
            <a:endParaRPr lang="en-US"/>
          </a:p>
          <a:p>
            <a:pPr marL="518160" marR="0" lvl="1" indent="-259080" algn="l" defTabSz="914400" rtl="0" eaLnBrk="1" fontAlgn="auto" latinLnBrk="0" hangingPunct="1">
              <a:lnSpc>
                <a:spcPts val="3360"/>
              </a:lnSpc>
              <a:spcBef>
                <a:spcPts val="0"/>
              </a:spcBef>
              <a:spcAft>
                <a:spcPts val="0"/>
              </a:spcAft>
              <a:buClrTx/>
              <a:buSzTx/>
              <a:buFont typeface="Segoe UI"/>
              <a:buChar char="•"/>
              <a:tabLst/>
              <a:defRPr/>
            </a:pPr>
            <a:r>
              <a:rPr kumimoji="0" lang="en-US" sz="2400" b="0" i="0" u="none" strike="noStrike" kern="1200" cap="none" spc="0" normalizeH="0" baseline="0" noProof="0">
                <a:ln>
                  <a:noFill/>
                </a:ln>
                <a:solidFill>
                  <a:srgbClr val="FFFFFF"/>
                </a:solidFill>
                <a:effectLst/>
                <a:uLnTx/>
                <a:uFillTx/>
                <a:latin typeface="Segoe UI"/>
                <a:ea typeface="Segoe UI"/>
                <a:cs typeface="Segoe UI"/>
                <a:sym typeface="Segoe UI"/>
              </a:rPr>
              <a:t>Why now: </a:t>
            </a:r>
            <a:r>
              <a:rPr lang="en-US" sz="2400">
                <a:solidFill>
                  <a:srgbClr val="FFFFFF"/>
                </a:solidFill>
                <a:latin typeface="Segoe UI"/>
                <a:ea typeface="Segoe UI"/>
                <a:cs typeface="Segoe UI"/>
                <a:sym typeface="Segoe UI"/>
              </a:rPr>
              <a:t>The</a:t>
            </a:r>
            <a:r>
              <a:rPr kumimoji="0" lang="en-US" sz="2400" b="0" i="0" u="none" strike="noStrike" kern="1200" cap="none" spc="0" normalizeH="0" baseline="0" noProof="0">
                <a:ln>
                  <a:noFill/>
                </a:ln>
                <a:solidFill>
                  <a:srgbClr val="FFFFFF"/>
                </a:solidFill>
                <a:effectLst/>
                <a:uLnTx/>
                <a:uFillTx/>
                <a:latin typeface="Segoe UI"/>
                <a:ea typeface="Segoe UI"/>
                <a:cs typeface="Segoe UI"/>
                <a:sym typeface="Segoe UI"/>
              </a:rPr>
              <a:t> market has shifted</a:t>
            </a:r>
            <a:endParaRPr lang="en-US" sz="2400" b="0" i="0" u="none" strike="noStrike" kern="1200" cap="none" spc="0" normalizeH="0" baseline="0" noProof="0">
              <a:ln>
                <a:noFill/>
              </a:ln>
              <a:solidFill>
                <a:srgbClr val="FFFFFF"/>
              </a:solidFill>
              <a:effectLst/>
              <a:uLnTx/>
              <a:uFillTx/>
              <a:latin typeface="Segoe UI"/>
              <a:ea typeface="Segoe UI"/>
              <a:cs typeface="Segoe UI"/>
            </a:endParaRPr>
          </a:p>
          <a:p>
            <a:pPr marL="518160" lvl="1" indent="-259080">
              <a:lnSpc>
                <a:spcPts val="3360"/>
              </a:lnSpc>
              <a:buFont typeface="Segoe UI"/>
              <a:buChar char="•"/>
              <a:defRPr/>
            </a:pPr>
            <a:r>
              <a:rPr lang="en-US" sz="2400">
                <a:solidFill>
                  <a:srgbClr val="FFFFFF"/>
                </a:solidFill>
                <a:latin typeface="Segoe UI"/>
                <a:ea typeface="Segoe UI"/>
                <a:cs typeface="Segoe UI"/>
              </a:rPr>
              <a:t>[Firm]'s current state</a:t>
            </a:r>
            <a:endParaRPr lang="en-US" sz="2400">
              <a:solidFill>
                <a:srgbClr val="FFFFFF"/>
              </a:solidFill>
              <a:latin typeface="Segoe UI"/>
              <a:ea typeface="Segoe UI"/>
              <a:cs typeface="Segoe UI"/>
              <a:sym typeface="Segoe UI"/>
            </a:endParaRPr>
          </a:p>
          <a:p>
            <a:pPr marL="518160" lvl="1" indent="-259080">
              <a:lnSpc>
                <a:spcPts val="3360"/>
              </a:lnSpc>
              <a:buFont typeface="Segoe UI"/>
              <a:buChar char="•"/>
              <a:defRPr/>
            </a:pPr>
            <a:r>
              <a:rPr lang="en-US" sz="2400">
                <a:solidFill>
                  <a:srgbClr val="FFFFFF"/>
                </a:solidFill>
                <a:latin typeface="Segoe UI"/>
                <a:ea typeface="Segoe UI"/>
                <a:cs typeface="Segoe UI"/>
                <a:sym typeface="Segoe UI"/>
              </a:rPr>
              <a:t>The</a:t>
            </a:r>
            <a:r>
              <a:rPr kumimoji="0" lang="en-US" sz="2400" b="0" i="0" u="none" strike="noStrike" kern="1200" cap="none" spc="0" normalizeH="0" baseline="0" noProof="0">
                <a:ln>
                  <a:noFill/>
                </a:ln>
                <a:solidFill>
                  <a:srgbClr val="FFFFFF"/>
                </a:solidFill>
                <a:effectLst/>
                <a:uLnTx/>
                <a:uFillTx/>
                <a:latin typeface="Segoe UI"/>
                <a:ea typeface="Segoe UI"/>
                <a:cs typeface="Segoe UI"/>
                <a:sym typeface="Segoe UI"/>
              </a:rPr>
              <a:t> </a:t>
            </a:r>
            <a:r>
              <a:rPr lang="en-US" sz="2400">
                <a:solidFill>
                  <a:srgbClr val="FFFFFF"/>
                </a:solidFill>
                <a:latin typeface="Segoe UI"/>
                <a:ea typeface="Segoe UI"/>
                <a:cs typeface="Segoe UI"/>
                <a:sym typeface="Segoe UI"/>
              </a:rPr>
              <a:t>opportunity cost of the status quo</a:t>
            </a:r>
            <a:endParaRPr lang="en-US" sz="2400" b="0" i="0" u="none" strike="noStrike" kern="1200" cap="none" spc="0" normalizeH="0" baseline="0" noProof="0">
              <a:ln>
                <a:noFill/>
              </a:ln>
              <a:solidFill>
                <a:srgbClr val="FFFFFF"/>
              </a:solidFill>
              <a:effectLst/>
              <a:uLnTx/>
              <a:uFillTx/>
              <a:latin typeface="Segoe UI"/>
              <a:ea typeface="Segoe UI"/>
              <a:cs typeface="Segoe UI"/>
            </a:endParaRPr>
          </a:p>
          <a:p>
            <a:pPr marL="518160" lvl="1" indent="-259080">
              <a:lnSpc>
                <a:spcPts val="3360"/>
              </a:lnSpc>
              <a:buFont typeface="Segoe UI"/>
              <a:buChar char="•"/>
              <a:defRPr/>
            </a:pPr>
            <a:r>
              <a:rPr lang="en-US" sz="2400">
                <a:solidFill>
                  <a:srgbClr val="FFFFFF"/>
                </a:solidFill>
                <a:latin typeface="Segoe UI"/>
                <a:ea typeface="Segoe UI"/>
                <a:cs typeface="Segoe UI"/>
              </a:rPr>
              <a:t>[Firm]'s requirements</a:t>
            </a:r>
            <a:endParaRPr lang="en-US" sz="2400">
              <a:solidFill>
                <a:srgbClr val="FFFFFF"/>
              </a:solidFill>
              <a:latin typeface="Segoe UI"/>
              <a:ea typeface="Segoe UI"/>
              <a:cs typeface="Segoe UI"/>
              <a:sym typeface="Segoe UI"/>
            </a:endParaRPr>
          </a:p>
          <a:p>
            <a:pPr marL="518160" marR="0" lvl="1" indent="-259080" algn="l" defTabSz="914400" rtl="0" eaLnBrk="1" fontAlgn="auto" latinLnBrk="0" hangingPunct="1">
              <a:lnSpc>
                <a:spcPts val="3360"/>
              </a:lnSpc>
              <a:spcBef>
                <a:spcPts val="0"/>
              </a:spcBef>
              <a:spcAft>
                <a:spcPts val="0"/>
              </a:spcAft>
              <a:buClrTx/>
              <a:buSzTx/>
              <a:buFont typeface="Segoe UI"/>
              <a:buChar char="•"/>
              <a:tabLst/>
              <a:defRPr/>
            </a:pPr>
            <a:r>
              <a:rPr kumimoji="0" lang="en-US" sz="2400" b="0" i="0" u="none" strike="noStrike" kern="1200" cap="none" spc="0" normalizeH="0" baseline="0" noProof="0">
                <a:ln>
                  <a:noFill/>
                </a:ln>
                <a:solidFill>
                  <a:srgbClr val="FFFFFF"/>
                </a:solidFill>
                <a:effectLst/>
                <a:uLnTx/>
                <a:uFillTx/>
                <a:latin typeface="Segoe UI"/>
                <a:ea typeface="Segoe UI"/>
                <a:cs typeface="Segoe UI"/>
                <a:sym typeface="Segoe UI"/>
              </a:rPr>
              <a:t>Recommended solution: </a:t>
            </a:r>
            <a:r>
              <a:rPr lang="en-US" sz="2400">
                <a:solidFill>
                  <a:srgbClr val="FFFFFF"/>
                </a:solidFill>
                <a:latin typeface="Segoe UI"/>
                <a:ea typeface="Segoe UI"/>
                <a:cs typeface="Segoe UI"/>
                <a:sym typeface="Segoe UI"/>
              </a:rPr>
              <a:t>[Tool]</a:t>
            </a:r>
            <a:endParaRPr lang="en-US" sz="2400" b="0" i="0" u="none" strike="noStrike" kern="1200" cap="none" spc="0" normalizeH="0" baseline="0" noProof="0">
              <a:ln>
                <a:noFill/>
              </a:ln>
              <a:solidFill>
                <a:srgbClr val="FFFFFF"/>
              </a:solidFill>
              <a:effectLst/>
              <a:uLnTx/>
              <a:uFillTx/>
              <a:latin typeface="Segoe UI"/>
              <a:ea typeface="Segoe UI"/>
              <a:cs typeface="Segoe UI"/>
            </a:endParaRPr>
          </a:p>
          <a:p>
            <a:pPr marL="975360" lvl="2" indent="-259080">
              <a:lnSpc>
                <a:spcPts val="3360"/>
              </a:lnSpc>
              <a:buFont typeface="Wingdings"/>
              <a:buChar char="§"/>
              <a:defRPr/>
            </a:pPr>
            <a:r>
              <a:rPr lang="en-US" sz="2400">
                <a:solidFill>
                  <a:srgbClr val="FFFFFF"/>
                </a:solidFill>
                <a:latin typeface="Segoe UI"/>
                <a:ea typeface="Segoe UI"/>
                <a:cs typeface="Segoe UI"/>
                <a:sym typeface="Segoe UI"/>
              </a:rPr>
              <a:t>Benefits</a:t>
            </a:r>
            <a:endParaRPr lang="en-US" sz="2400">
              <a:solidFill>
                <a:srgbClr val="FFFFFF"/>
              </a:solidFill>
              <a:latin typeface="Segoe UI"/>
              <a:ea typeface="Segoe UI"/>
              <a:cs typeface="Segoe UI"/>
            </a:endParaRPr>
          </a:p>
          <a:p>
            <a:pPr marL="975360" lvl="2" indent="-259080">
              <a:lnSpc>
                <a:spcPts val="3360"/>
              </a:lnSpc>
              <a:buFont typeface="Wingdings"/>
              <a:buChar char="§"/>
              <a:defRPr/>
            </a:pPr>
            <a:r>
              <a:rPr lang="en-US" sz="2400">
                <a:solidFill>
                  <a:srgbClr val="FFFFFF"/>
                </a:solidFill>
                <a:latin typeface="Segoe UI"/>
                <a:ea typeface="Segoe UI"/>
                <a:cs typeface="Segoe UI"/>
                <a:sym typeface="Segoe UI"/>
              </a:rPr>
              <a:t>How [tool] fits with [Firm]'s strategy</a:t>
            </a:r>
            <a:endParaRPr lang="en-US" sz="2400" b="0" i="0" u="none" strike="noStrike" kern="1200" cap="none" spc="0" normalizeH="0" baseline="0" noProof="0">
              <a:ln>
                <a:noFill/>
              </a:ln>
              <a:solidFill>
                <a:srgbClr val="FFFFFF"/>
              </a:solidFill>
              <a:effectLst/>
              <a:uLnTx/>
              <a:uFillTx/>
              <a:latin typeface="Segoe UI"/>
              <a:ea typeface="Segoe UI"/>
              <a:cs typeface="Segoe UI"/>
            </a:endParaRPr>
          </a:p>
          <a:p>
            <a:pPr marL="975360" lvl="2" indent="-259080">
              <a:lnSpc>
                <a:spcPts val="3360"/>
              </a:lnSpc>
              <a:buFont typeface="Wingdings"/>
              <a:buChar char="§"/>
              <a:defRPr/>
            </a:pPr>
            <a:r>
              <a:rPr lang="en-US" sz="2400">
                <a:solidFill>
                  <a:srgbClr val="FFFFFF"/>
                </a:solidFill>
                <a:latin typeface="Segoe UI"/>
                <a:ea typeface="Segoe UI"/>
                <a:cs typeface="Segoe UI"/>
              </a:rPr>
              <a:t>Cost</a:t>
            </a:r>
            <a:endParaRPr lang="en-US" sz="2400">
              <a:solidFill>
                <a:srgbClr val="FFFFFF"/>
              </a:solidFill>
              <a:latin typeface="Segoe UI"/>
              <a:ea typeface="Segoe UI"/>
              <a:cs typeface="Segoe UI"/>
              <a:sym typeface="Segoe UI"/>
            </a:endParaRPr>
          </a:p>
          <a:p>
            <a:pPr marL="975360" lvl="2" indent="-259080">
              <a:lnSpc>
                <a:spcPts val="3360"/>
              </a:lnSpc>
              <a:buFont typeface="Wingdings"/>
              <a:buChar char="§"/>
              <a:defRPr/>
            </a:pPr>
            <a:r>
              <a:rPr lang="en-US" sz="2400">
                <a:solidFill>
                  <a:srgbClr val="FFFFFF"/>
                </a:solidFill>
                <a:latin typeface="Segoe UI"/>
                <a:ea typeface="Segoe UI"/>
                <a:cs typeface="Segoe UI"/>
              </a:rPr>
              <a:t>ROI estimations</a:t>
            </a:r>
            <a:endParaRPr lang="en-US" sz="2400">
              <a:solidFill>
                <a:srgbClr val="FFFFFF"/>
              </a:solidFill>
              <a:latin typeface="Segoe UI"/>
              <a:ea typeface="Segoe UI"/>
              <a:cs typeface="Segoe UI"/>
              <a:sym typeface="Segoe UI"/>
            </a:endParaRPr>
          </a:p>
          <a:p>
            <a:pPr marL="518160" lvl="1" indent="-259080">
              <a:lnSpc>
                <a:spcPts val="3360"/>
              </a:lnSpc>
              <a:buFont typeface="Segoe UI"/>
              <a:buChar char="•"/>
              <a:defRPr/>
            </a:pPr>
            <a:r>
              <a:rPr kumimoji="0" lang="en-US" sz="2400" b="0" i="0" u="none" strike="noStrike" kern="1200" cap="none" spc="0" normalizeH="0" baseline="0" noProof="0">
                <a:ln>
                  <a:noFill/>
                </a:ln>
                <a:solidFill>
                  <a:srgbClr val="FFFFFF"/>
                </a:solidFill>
                <a:effectLst/>
                <a:uLnTx/>
                <a:uFillTx/>
                <a:latin typeface="Segoe UI"/>
                <a:ea typeface="Segoe UI"/>
                <a:cs typeface="Segoe UI"/>
                <a:sym typeface="Segoe UI"/>
              </a:rPr>
              <a:t>Success </a:t>
            </a:r>
            <a:r>
              <a:rPr lang="en-US" sz="2400">
                <a:solidFill>
                  <a:srgbClr val="FFFFFF"/>
                </a:solidFill>
                <a:latin typeface="Segoe UI"/>
                <a:ea typeface="Segoe UI"/>
                <a:cs typeface="Segoe UI"/>
                <a:sym typeface="Segoe UI"/>
              </a:rPr>
              <a:t>metrics</a:t>
            </a:r>
          </a:p>
          <a:p>
            <a:pPr marL="518160" lvl="1" indent="-259080">
              <a:lnSpc>
                <a:spcPts val="3360"/>
              </a:lnSpc>
              <a:buFont typeface="Segoe UI"/>
              <a:buChar char="•"/>
              <a:defRPr/>
            </a:pPr>
            <a:r>
              <a:rPr lang="en-US" sz="2400">
                <a:solidFill>
                  <a:srgbClr val="FFFFFF"/>
                </a:solidFill>
                <a:latin typeface="Segoe UI"/>
                <a:ea typeface="Segoe UI"/>
                <a:cs typeface="Segoe UI"/>
                <a:sym typeface="Segoe UI"/>
              </a:rPr>
              <a:t>Implementation plan</a:t>
            </a:r>
            <a:endParaRPr lang="en-US" sz="2400" b="0" i="0" u="none" strike="noStrike" kern="1200" cap="none" spc="0" normalizeH="0" baseline="0" noProof="0">
              <a:ln>
                <a:noFill/>
              </a:ln>
              <a:solidFill>
                <a:srgbClr val="FFFFFF"/>
              </a:solidFill>
              <a:effectLst/>
              <a:uLnTx/>
              <a:uFillTx/>
              <a:latin typeface="Segoe UI"/>
              <a:ea typeface="Segoe UI"/>
              <a:cs typeface="Segoe UI"/>
            </a:endParaRPr>
          </a:p>
        </p:txBody>
      </p:sp>
      <p:sp>
        <p:nvSpPr>
          <p:cNvPr id="4" name="TextBox 4"/>
          <p:cNvSpPr txBox="1"/>
          <p:nvPr/>
        </p:nvSpPr>
        <p:spPr>
          <a:xfrm>
            <a:off x="1043940" y="2077425"/>
            <a:ext cx="6566300" cy="567988"/>
          </a:xfrm>
          <a:prstGeom prst="rect">
            <a:avLst/>
          </a:prstGeom>
        </p:spPr>
        <p:txBody>
          <a:bodyPr lIns="0" tIns="0" rIns="0" bIns="0" rtlCol="0" anchor="t">
            <a:spAutoFit/>
          </a:bodyPr>
          <a:lstStyle/>
          <a:p>
            <a:pPr marL="0" marR="0" lvl="0" indent="0" algn="l" defTabSz="914400" rtl="0" eaLnBrk="1" fontAlgn="auto" latinLnBrk="0" hangingPunct="1">
              <a:lnSpc>
                <a:spcPts val="4377"/>
              </a:lnSpc>
              <a:spcBef>
                <a:spcPts val="0"/>
              </a:spcBef>
              <a:spcAft>
                <a:spcPts val="0"/>
              </a:spcAft>
              <a:buClrTx/>
              <a:buSzTx/>
              <a:buFontTx/>
              <a:buNone/>
              <a:tabLst/>
              <a:defRPr/>
            </a:pPr>
            <a:r>
              <a:rPr lang="en-US" sz="4000" spc="-35">
                <a:solidFill>
                  <a:srgbClr val="FFFFFF"/>
                </a:solidFill>
                <a:latin typeface="Segoe UI"/>
                <a:ea typeface="Segoe UI Semibold"/>
                <a:cs typeface="Segoe UI"/>
                <a:sym typeface="Segoe UI Semibold"/>
              </a:rPr>
              <a:t>Agenda</a:t>
            </a:r>
            <a:endParaRPr lang="en-US" sz="4000" b="0" i="0" u="none" strike="noStrike" kern="1200" cap="none" spc="-35" normalizeH="0" baseline="0" noProof="0">
              <a:ln>
                <a:noFill/>
              </a:ln>
              <a:solidFill>
                <a:srgbClr val="FFFFFF"/>
              </a:solidFill>
              <a:effectLst/>
              <a:uLnTx/>
              <a:uFillTx/>
              <a:latin typeface="Segoe UI"/>
              <a:ea typeface="Segoe UI Semibold"/>
              <a:cs typeface="Segoe UI"/>
            </a:endParaRPr>
          </a:p>
        </p:txBody>
      </p:sp>
      <p:grpSp>
        <p:nvGrpSpPr>
          <p:cNvPr id="5" name="Group 5"/>
          <p:cNvGrpSpPr/>
          <p:nvPr/>
        </p:nvGrpSpPr>
        <p:grpSpPr>
          <a:xfrm>
            <a:off x="10510490" y="2020573"/>
            <a:ext cx="6428650" cy="5465900"/>
            <a:chOff x="0" y="0"/>
            <a:chExt cx="8571533" cy="7287867"/>
          </a:xfrm>
        </p:grpSpPr>
        <p:sp>
          <p:nvSpPr>
            <p:cNvPr id="6" name="Freeform 6"/>
            <p:cNvSpPr/>
            <p:nvPr/>
          </p:nvSpPr>
          <p:spPr>
            <a:xfrm>
              <a:off x="0" y="0"/>
              <a:ext cx="8571533" cy="3802683"/>
            </a:xfrm>
            <a:custGeom>
              <a:avLst/>
              <a:gdLst/>
              <a:ahLst/>
              <a:cxnLst/>
              <a:rect l="l" t="t" r="r" b="b"/>
              <a:pathLst>
                <a:path w="8571533" h="3802683">
                  <a:moveTo>
                    <a:pt x="0" y="0"/>
                  </a:moveTo>
                  <a:lnTo>
                    <a:pt x="8571533" y="0"/>
                  </a:lnTo>
                  <a:lnTo>
                    <a:pt x="8571533" y="3802683"/>
                  </a:lnTo>
                  <a:lnTo>
                    <a:pt x="0" y="3802683"/>
                  </a:lnTo>
                  <a:lnTo>
                    <a:pt x="0" y="0"/>
                  </a:lnTo>
                  <a:close/>
                </a:path>
              </a:pathLst>
            </a:custGeom>
            <a:blipFill>
              <a:blip r:embed="rId4"/>
              <a:stretch>
                <a:fillRect l="-216309" t="-57297" b="-15077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7" name="Freeform 7"/>
            <p:cNvSpPr/>
            <p:nvPr/>
          </p:nvSpPr>
          <p:spPr>
            <a:xfrm>
              <a:off x="0" y="3485183"/>
              <a:ext cx="8571533" cy="3802683"/>
            </a:xfrm>
            <a:custGeom>
              <a:avLst/>
              <a:gdLst/>
              <a:ahLst/>
              <a:cxnLst/>
              <a:rect l="l" t="t" r="r" b="b"/>
              <a:pathLst>
                <a:path w="8571533" h="3802683">
                  <a:moveTo>
                    <a:pt x="0" y="0"/>
                  </a:moveTo>
                  <a:lnTo>
                    <a:pt x="8571533" y="0"/>
                  </a:lnTo>
                  <a:lnTo>
                    <a:pt x="8571533" y="3802684"/>
                  </a:lnTo>
                  <a:lnTo>
                    <a:pt x="0" y="3802684"/>
                  </a:lnTo>
                  <a:lnTo>
                    <a:pt x="0" y="0"/>
                  </a:lnTo>
                  <a:close/>
                </a:path>
              </a:pathLst>
            </a:custGeom>
            <a:blipFill>
              <a:blip r:embed="rId4"/>
              <a:stretch>
                <a:fillRect l="-216309" t="-57297" b="-15077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8" name="Group 8"/>
          <p:cNvGrpSpPr>
            <a:grpSpLocks noChangeAspect="1"/>
          </p:cNvGrpSpPr>
          <p:nvPr/>
        </p:nvGrpSpPr>
        <p:grpSpPr>
          <a:xfrm>
            <a:off x="9710357" y="5757960"/>
            <a:ext cx="2574451" cy="2591114"/>
            <a:chOff x="0" y="0"/>
            <a:chExt cx="11772900" cy="11849100"/>
          </a:xfrm>
        </p:grpSpPr>
        <p:sp>
          <p:nvSpPr>
            <p:cNvPr id="9" name="Freeform 9"/>
            <p:cNvSpPr/>
            <p:nvPr/>
          </p:nvSpPr>
          <p:spPr>
            <a:xfrm>
              <a:off x="139700" y="152400"/>
              <a:ext cx="11493500" cy="11480800"/>
            </a:xfrm>
            <a:custGeom>
              <a:avLst/>
              <a:gdLst/>
              <a:ahLst/>
              <a:cxnLst/>
              <a:rect l="l" t="t" r="r" b="b"/>
              <a:pathLst>
                <a:path w="11493500" h="11480800">
                  <a:moveTo>
                    <a:pt x="19050" y="0"/>
                  </a:moveTo>
                  <a:lnTo>
                    <a:pt x="8528050" y="0"/>
                  </a:lnTo>
                  <a:lnTo>
                    <a:pt x="8794750" y="25400"/>
                  </a:lnTo>
                  <a:lnTo>
                    <a:pt x="8832850" y="50800"/>
                  </a:lnTo>
                  <a:lnTo>
                    <a:pt x="9086850" y="88900"/>
                  </a:lnTo>
                  <a:lnTo>
                    <a:pt x="9455150" y="203200"/>
                  </a:lnTo>
                  <a:lnTo>
                    <a:pt x="9836150" y="381000"/>
                  </a:lnTo>
                  <a:lnTo>
                    <a:pt x="10064750" y="520700"/>
                  </a:lnTo>
                  <a:lnTo>
                    <a:pt x="10490200" y="850900"/>
                  </a:lnTo>
                  <a:lnTo>
                    <a:pt x="10515600" y="895350"/>
                  </a:lnTo>
                  <a:lnTo>
                    <a:pt x="10591800" y="958850"/>
                  </a:lnTo>
                  <a:lnTo>
                    <a:pt x="10845800" y="1250950"/>
                  </a:lnTo>
                  <a:lnTo>
                    <a:pt x="11023600" y="1504950"/>
                  </a:lnTo>
                  <a:lnTo>
                    <a:pt x="11239500" y="1911350"/>
                  </a:lnTo>
                  <a:lnTo>
                    <a:pt x="11417300" y="2444750"/>
                  </a:lnTo>
                  <a:lnTo>
                    <a:pt x="11493500" y="2965450"/>
                  </a:lnTo>
                  <a:lnTo>
                    <a:pt x="11493500" y="11480800"/>
                  </a:lnTo>
                  <a:lnTo>
                    <a:pt x="2965450" y="11480800"/>
                  </a:lnTo>
                  <a:lnTo>
                    <a:pt x="2520950" y="11417300"/>
                  </a:lnTo>
                  <a:lnTo>
                    <a:pt x="2025650" y="11264900"/>
                  </a:lnTo>
                  <a:lnTo>
                    <a:pt x="1644650" y="11087100"/>
                  </a:lnTo>
                  <a:lnTo>
                    <a:pt x="1270000" y="10845800"/>
                  </a:lnTo>
                  <a:lnTo>
                    <a:pt x="1250950" y="10820400"/>
                  </a:lnTo>
                  <a:lnTo>
                    <a:pt x="1168400" y="10769600"/>
                  </a:lnTo>
                  <a:lnTo>
                    <a:pt x="1149350" y="10731500"/>
                  </a:lnTo>
                  <a:lnTo>
                    <a:pt x="1092200" y="10706100"/>
                  </a:lnTo>
                  <a:lnTo>
                    <a:pt x="1073150" y="10668000"/>
                  </a:lnTo>
                  <a:lnTo>
                    <a:pt x="1035050" y="10642600"/>
                  </a:lnTo>
                  <a:lnTo>
                    <a:pt x="876300" y="10464800"/>
                  </a:lnTo>
                  <a:lnTo>
                    <a:pt x="812800" y="10420350"/>
                  </a:lnTo>
                  <a:lnTo>
                    <a:pt x="457200" y="9937750"/>
                  </a:lnTo>
                  <a:lnTo>
                    <a:pt x="279400" y="9607550"/>
                  </a:lnTo>
                  <a:lnTo>
                    <a:pt x="101600" y="9112250"/>
                  </a:lnTo>
                  <a:lnTo>
                    <a:pt x="25400" y="8718550"/>
                  </a:lnTo>
                  <a:lnTo>
                    <a:pt x="0" y="8337550"/>
                  </a:lnTo>
                  <a:lnTo>
                    <a:pt x="0" y="19050"/>
                  </a:lnTo>
                  <a:lnTo>
                    <a:pt x="19050" y="0"/>
                  </a:lnTo>
                  <a:lnTo>
                    <a:pt x="19050" y="0"/>
                  </a:lnTo>
                  <a:close/>
                </a:path>
              </a:pathLst>
            </a:custGeom>
            <a:blipFill>
              <a:blip r:embed="rId5"/>
              <a:stretch>
                <a:fillRect t="-25271" b="-25271"/>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0" name="Group 10"/>
          <p:cNvGrpSpPr>
            <a:grpSpLocks noChangeAspect="1"/>
          </p:cNvGrpSpPr>
          <p:nvPr/>
        </p:nvGrpSpPr>
        <p:grpSpPr>
          <a:xfrm>
            <a:off x="12625003" y="1717529"/>
            <a:ext cx="4014447" cy="4040431"/>
            <a:chOff x="0" y="0"/>
            <a:chExt cx="11772900" cy="11849100"/>
          </a:xfrm>
        </p:grpSpPr>
        <p:sp>
          <p:nvSpPr>
            <p:cNvPr id="11" name="Freeform 11"/>
            <p:cNvSpPr/>
            <p:nvPr/>
          </p:nvSpPr>
          <p:spPr>
            <a:xfrm>
              <a:off x="139700" y="152400"/>
              <a:ext cx="11493500" cy="11480800"/>
            </a:xfrm>
            <a:custGeom>
              <a:avLst/>
              <a:gdLst/>
              <a:ahLst/>
              <a:cxnLst/>
              <a:rect l="l" t="t" r="r" b="b"/>
              <a:pathLst>
                <a:path w="11493500" h="11480800">
                  <a:moveTo>
                    <a:pt x="19050" y="0"/>
                  </a:moveTo>
                  <a:lnTo>
                    <a:pt x="8528050" y="0"/>
                  </a:lnTo>
                  <a:lnTo>
                    <a:pt x="8794750" y="25400"/>
                  </a:lnTo>
                  <a:lnTo>
                    <a:pt x="8832850" y="50800"/>
                  </a:lnTo>
                  <a:lnTo>
                    <a:pt x="9086850" y="88900"/>
                  </a:lnTo>
                  <a:lnTo>
                    <a:pt x="9455150" y="203200"/>
                  </a:lnTo>
                  <a:lnTo>
                    <a:pt x="9836150" y="381000"/>
                  </a:lnTo>
                  <a:lnTo>
                    <a:pt x="10064750" y="520700"/>
                  </a:lnTo>
                  <a:lnTo>
                    <a:pt x="10490200" y="850900"/>
                  </a:lnTo>
                  <a:lnTo>
                    <a:pt x="10515600" y="895350"/>
                  </a:lnTo>
                  <a:lnTo>
                    <a:pt x="10591800" y="958850"/>
                  </a:lnTo>
                  <a:lnTo>
                    <a:pt x="10845800" y="1250950"/>
                  </a:lnTo>
                  <a:lnTo>
                    <a:pt x="11023600" y="1504950"/>
                  </a:lnTo>
                  <a:lnTo>
                    <a:pt x="11239500" y="1911350"/>
                  </a:lnTo>
                  <a:lnTo>
                    <a:pt x="11417300" y="2444750"/>
                  </a:lnTo>
                  <a:lnTo>
                    <a:pt x="11493500" y="2965450"/>
                  </a:lnTo>
                  <a:lnTo>
                    <a:pt x="11493500" y="11480800"/>
                  </a:lnTo>
                  <a:lnTo>
                    <a:pt x="2965450" y="11480800"/>
                  </a:lnTo>
                  <a:lnTo>
                    <a:pt x="2520950" y="11417300"/>
                  </a:lnTo>
                  <a:lnTo>
                    <a:pt x="2025650" y="11264900"/>
                  </a:lnTo>
                  <a:lnTo>
                    <a:pt x="1644650" y="11087100"/>
                  </a:lnTo>
                  <a:lnTo>
                    <a:pt x="1270000" y="10845800"/>
                  </a:lnTo>
                  <a:lnTo>
                    <a:pt x="1250950" y="10820400"/>
                  </a:lnTo>
                  <a:lnTo>
                    <a:pt x="1168400" y="10769600"/>
                  </a:lnTo>
                  <a:lnTo>
                    <a:pt x="1149350" y="10731500"/>
                  </a:lnTo>
                  <a:lnTo>
                    <a:pt x="1092200" y="10706100"/>
                  </a:lnTo>
                  <a:lnTo>
                    <a:pt x="1073150" y="10668000"/>
                  </a:lnTo>
                  <a:lnTo>
                    <a:pt x="1035050" y="10642600"/>
                  </a:lnTo>
                  <a:lnTo>
                    <a:pt x="876300" y="10464800"/>
                  </a:lnTo>
                  <a:lnTo>
                    <a:pt x="812800" y="10420350"/>
                  </a:lnTo>
                  <a:lnTo>
                    <a:pt x="457200" y="9937750"/>
                  </a:lnTo>
                  <a:lnTo>
                    <a:pt x="279400" y="9607550"/>
                  </a:lnTo>
                  <a:lnTo>
                    <a:pt x="101600" y="9112250"/>
                  </a:lnTo>
                  <a:lnTo>
                    <a:pt x="25400" y="8718550"/>
                  </a:lnTo>
                  <a:lnTo>
                    <a:pt x="0" y="8337550"/>
                  </a:lnTo>
                  <a:lnTo>
                    <a:pt x="0" y="19050"/>
                  </a:lnTo>
                  <a:lnTo>
                    <a:pt x="19050" y="0"/>
                  </a:lnTo>
                  <a:lnTo>
                    <a:pt x="19050" y="0"/>
                  </a:lnTo>
                  <a:close/>
                </a:path>
              </a:pathLst>
            </a:custGeom>
            <a:blipFill>
              <a:blip r:embed="rId6"/>
              <a:stretch>
                <a:fillRect l="-9687" r="-40522"/>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sp>
        <p:nvSpPr>
          <p:cNvPr id="12" name="TextBox 12"/>
          <p:cNvSpPr txBox="1"/>
          <p:nvPr/>
        </p:nvSpPr>
        <p:spPr>
          <a:xfrm>
            <a:off x="1043939" y="1562099"/>
            <a:ext cx="859477" cy="166712"/>
          </a:xfrm>
          <a:prstGeom prst="rect">
            <a:avLst/>
          </a:prstGeom>
        </p:spPr>
        <p:txBody>
          <a:bodyPr wrap="square" lIns="0" tIns="0" rIns="0" bIns="0" rtlCol="0" anchor="t">
            <a:spAutoFit/>
          </a:bodyPr>
          <a:lstStyle/>
          <a:p>
            <a:pPr marL="0" marR="0" lvl="0" indent="0" algn="l" defTabSz="914400" rtl="0" eaLnBrk="1" fontAlgn="auto" latinLnBrk="0" hangingPunct="1">
              <a:lnSpc>
                <a:spcPts val="1344"/>
              </a:lnSpc>
              <a:spcBef>
                <a:spcPts val="0"/>
              </a:spcBef>
              <a:spcAft>
                <a:spcPts val="0"/>
              </a:spcAft>
              <a:buClrTx/>
              <a:buSzTx/>
              <a:buFontTx/>
              <a:buNone/>
              <a:tabLst/>
              <a:defRPr/>
            </a:pPr>
            <a:r>
              <a:rPr kumimoji="0" lang="en-US" sz="1399" b="0" i="0" u="none" strike="noStrike" kern="1200" cap="none" spc="187" normalizeH="0" baseline="0" noProof="0">
                <a:ln>
                  <a:noFill/>
                </a:ln>
                <a:solidFill>
                  <a:srgbClr val="F79A83"/>
                </a:solidFill>
                <a:effectLst/>
                <a:uLnTx/>
                <a:uFillTx/>
                <a:latin typeface="Segoe UI Semibold"/>
                <a:ea typeface="Segoe UI Semibold"/>
                <a:cs typeface="Segoe UI Semibold"/>
                <a:sym typeface="Segoe UI Semibold"/>
              </a:rPr>
              <a:t>INDEX</a:t>
            </a:r>
          </a:p>
        </p:txBody>
      </p:sp>
      <p:grpSp>
        <p:nvGrpSpPr>
          <p:cNvPr id="13" name="Group 13"/>
          <p:cNvGrpSpPr/>
          <p:nvPr/>
        </p:nvGrpSpPr>
        <p:grpSpPr>
          <a:xfrm>
            <a:off x="17211675" y="2020573"/>
            <a:ext cx="6428650" cy="5465900"/>
            <a:chOff x="0" y="0"/>
            <a:chExt cx="8571533" cy="7287867"/>
          </a:xfrm>
        </p:grpSpPr>
        <p:sp>
          <p:nvSpPr>
            <p:cNvPr id="14" name="Freeform 14"/>
            <p:cNvSpPr/>
            <p:nvPr/>
          </p:nvSpPr>
          <p:spPr>
            <a:xfrm>
              <a:off x="0" y="0"/>
              <a:ext cx="8571533" cy="3802683"/>
            </a:xfrm>
            <a:custGeom>
              <a:avLst/>
              <a:gdLst/>
              <a:ahLst/>
              <a:cxnLst/>
              <a:rect l="l" t="t" r="r" b="b"/>
              <a:pathLst>
                <a:path w="8571533" h="3802683">
                  <a:moveTo>
                    <a:pt x="0" y="0"/>
                  </a:moveTo>
                  <a:lnTo>
                    <a:pt x="8571533" y="0"/>
                  </a:lnTo>
                  <a:lnTo>
                    <a:pt x="8571533" y="3802683"/>
                  </a:lnTo>
                  <a:lnTo>
                    <a:pt x="0" y="3802683"/>
                  </a:lnTo>
                  <a:lnTo>
                    <a:pt x="0" y="0"/>
                  </a:lnTo>
                  <a:close/>
                </a:path>
              </a:pathLst>
            </a:custGeom>
            <a:blipFill>
              <a:blip r:embed="rId4"/>
              <a:stretch>
                <a:fillRect l="-216309" t="-57297" b="-15077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5" name="Freeform 15"/>
            <p:cNvSpPr/>
            <p:nvPr/>
          </p:nvSpPr>
          <p:spPr>
            <a:xfrm>
              <a:off x="0" y="3485183"/>
              <a:ext cx="8571533" cy="3802683"/>
            </a:xfrm>
            <a:custGeom>
              <a:avLst/>
              <a:gdLst/>
              <a:ahLst/>
              <a:cxnLst/>
              <a:rect l="l" t="t" r="r" b="b"/>
              <a:pathLst>
                <a:path w="8571533" h="3802683">
                  <a:moveTo>
                    <a:pt x="0" y="0"/>
                  </a:moveTo>
                  <a:lnTo>
                    <a:pt x="8571533" y="0"/>
                  </a:lnTo>
                  <a:lnTo>
                    <a:pt x="8571533" y="3802684"/>
                  </a:lnTo>
                  <a:lnTo>
                    <a:pt x="0" y="3802684"/>
                  </a:lnTo>
                  <a:lnTo>
                    <a:pt x="0" y="0"/>
                  </a:lnTo>
                  <a:close/>
                </a:path>
              </a:pathLst>
            </a:custGeom>
            <a:blipFill>
              <a:blip r:embed="rId4"/>
              <a:stretch>
                <a:fillRect l="-216309" t="-57297" b="-15077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sp>
        <p:nvSpPr>
          <p:cNvPr id="19" name="Rectangle: Diagonal Corners Rounded 18">
            <a:extLst>
              <a:ext uri="{FF2B5EF4-FFF2-40B4-BE49-F238E27FC236}">
                <a16:creationId xmlns:a16="http://schemas.microsoft.com/office/drawing/2014/main" id="{347259F6-8351-EBB5-B890-05B2981BE404}"/>
              </a:ext>
            </a:extLst>
          </p:cNvPr>
          <p:cNvSpPr/>
          <p:nvPr/>
        </p:nvSpPr>
        <p:spPr>
          <a:xfrm>
            <a:off x="14055332" y="8862925"/>
            <a:ext cx="4004416" cy="11925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 </a:t>
            </a:r>
            <a:r>
              <a:rPr lang="en-GB" sz="1400">
                <a:solidFill>
                  <a:srgbClr val="0F0E0D"/>
                </a:solidFill>
                <a:ea typeface="+mn-lt"/>
                <a:cs typeface="+mn-lt"/>
              </a:rPr>
              <a:t>Update this list to match the slides you keep.</a:t>
            </a:r>
            <a:endParaRPr lang="en-US" sz="1400">
              <a:solidFill>
                <a:srgbClr val="000000"/>
              </a:solidFill>
              <a:cs typeface="Segoe U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80800" y="1796310"/>
            <a:ext cx="8978500" cy="7461990"/>
            <a:chOff x="0" y="0"/>
            <a:chExt cx="2364708" cy="1965298"/>
          </a:xfrm>
        </p:grpSpPr>
        <p:sp>
          <p:nvSpPr>
            <p:cNvPr id="3" name="Freeform 3"/>
            <p:cNvSpPr/>
            <p:nvPr/>
          </p:nvSpPr>
          <p:spPr>
            <a:xfrm>
              <a:off x="0" y="0"/>
              <a:ext cx="2364708" cy="1965298"/>
            </a:xfrm>
            <a:custGeom>
              <a:avLst/>
              <a:gdLst/>
              <a:ahLst/>
              <a:cxnLst/>
              <a:rect l="l" t="t" r="r" b="b"/>
              <a:pathLst>
                <a:path w="2364708" h="1965298">
                  <a:moveTo>
                    <a:pt x="13796" y="0"/>
                  </a:moveTo>
                  <a:lnTo>
                    <a:pt x="2350911" y="0"/>
                  </a:lnTo>
                  <a:cubicBezTo>
                    <a:pt x="2354570" y="0"/>
                    <a:pt x="2358080" y="1454"/>
                    <a:pt x="2360667" y="4041"/>
                  </a:cubicBezTo>
                  <a:cubicBezTo>
                    <a:pt x="2363254" y="6628"/>
                    <a:pt x="2364708" y="10137"/>
                    <a:pt x="2364708" y="13796"/>
                  </a:cubicBezTo>
                  <a:lnTo>
                    <a:pt x="2364708" y="1951501"/>
                  </a:lnTo>
                  <a:cubicBezTo>
                    <a:pt x="2364708" y="1955160"/>
                    <a:pt x="2363254" y="1958670"/>
                    <a:pt x="2360667" y="1961257"/>
                  </a:cubicBezTo>
                  <a:cubicBezTo>
                    <a:pt x="2358080" y="1963844"/>
                    <a:pt x="2354570" y="1965298"/>
                    <a:pt x="2350911" y="1965298"/>
                  </a:cubicBezTo>
                  <a:lnTo>
                    <a:pt x="13796" y="1965298"/>
                  </a:lnTo>
                  <a:cubicBezTo>
                    <a:pt x="10137" y="1965298"/>
                    <a:pt x="6628" y="1963844"/>
                    <a:pt x="4041" y="1961257"/>
                  </a:cubicBezTo>
                  <a:cubicBezTo>
                    <a:pt x="1454" y="1958670"/>
                    <a:pt x="0" y="1955160"/>
                    <a:pt x="0" y="1951501"/>
                  </a:cubicBezTo>
                  <a:lnTo>
                    <a:pt x="0" y="13796"/>
                  </a:lnTo>
                  <a:cubicBezTo>
                    <a:pt x="0" y="10137"/>
                    <a:pt x="1454" y="6628"/>
                    <a:pt x="4041" y="4041"/>
                  </a:cubicBezTo>
                  <a:cubicBezTo>
                    <a:pt x="6628" y="1454"/>
                    <a:pt x="10137" y="0"/>
                    <a:pt x="13796" y="0"/>
                  </a:cubicBezTo>
                  <a:close/>
                </a:path>
              </a:pathLst>
            </a:custGeom>
            <a:solidFill>
              <a:srgbClr val="F5F3EF"/>
            </a:solidFill>
            <a:ln cap="sq">
              <a:noFill/>
              <a:prstDash val="sysDot"/>
              <a:miter/>
            </a:ln>
          </p:spPr>
          <p:txBody>
            <a:bodyPr/>
            <a:lstStyle/>
            <a:p>
              <a:endParaRPr lang="en-US"/>
            </a:p>
          </p:txBody>
        </p:sp>
        <p:sp>
          <p:nvSpPr>
            <p:cNvPr id="4" name="TextBox 4"/>
            <p:cNvSpPr txBox="1"/>
            <p:nvPr/>
          </p:nvSpPr>
          <p:spPr>
            <a:xfrm>
              <a:off x="0" y="38100"/>
              <a:ext cx="2364708" cy="1927198"/>
            </a:xfrm>
            <a:prstGeom prst="rect">
              <a:avLst/>
            </a:prstGeom>
          </p:spPr>
          <p:txBody>
            <a:bodyPr lIns="50800" tIns="50800" rIns="50800" bIns="50800" rtlCol="0" anchor="ctr"/>
            <a:lstStyle/>
            <a:p>
              <a:pPr algn="ctr">
                <a:lnSpc>
                  <a:spcPts val="1471"/>
                </a:lnSpc>
              </a:pPr>
              <a:endParaRPr/>
            </a:p>
          </p:txBody>
        </p:sp>
      </p:grpSp>
      <p:grpSp>
        <p:nvGrpSpPr>
          <p:cNvPr id="5" name="Group 5"/>
          <p:cNvGrpSpPr/>
          <p:nvPr/>
        </p:nvGrpSpPr>
        <p:grpSpPr>
          <a:xfrm>
            <a:off x="8775094" y="2268968"/>
            <a:ext cx="7989912" cy="5280320"/>
            <a:chOff x="0" y="0"/>
            <a:chExt cx="10653216" cy="7040426"/>
          </a:xfrm>
        </p:grpSpPr>
        <p:sp>
          <p:nvSpPr>
            <p:cNvPr id="6" name="Freeform 6"/>
            <p:cNvSpPr/>
            <p:nvPr/>
          </p:nvSpPr>
          <p:spPr>
            <a:xfrm>
              <a:off x="0" y="0"/>
              <a:ext cx="10653216" cy="5516426"/>
            </a:xfrm>
            <a:custGeom>
              <a:avLst/>
              <a:gdLst/>
              <a:ahLst/>
              <a:cxnLst/>
              <a:rect l="l" t="t" r="r" b="b"/>
              <a:pathLst>
                <a:path w="10653216" h="5516426">
                  <a:moveTo>
                    <a:pt x="0" y="0"/>
                  </a:moveTo>
                  <a:lnTo>
                    <a:pt x="10653216" y="0"/>
                  </a:lnTo>
                  <a:lnTo>
                    <a:pt x="10653216" y="5516426"/>
                  </a:lnTo>
                  <a:lnTo>
                    <a:pt x="0" y="5516426"/>
                  </a:lnTo>
                  <a:close/>
                </a:path>
              </a:pathLst>
            </a:custGeom>
            <a:blipFill>
              <a:blip r:embed="rId3">
                <a:alphaModFix amt="0"/>
              </a:blip>
              <a:stretch>
                <a:fillRect t="-47257" r="-37333" b="43902"/>
              </a:stretch>
            </a:blipFill>
          </p:spPr>
          <p:txBody>
            <a:bodyPr/>
            <a:lstStyle/>
            <a:p>
              <a:endParaRPr lang="en-US"/>
            </a:p>
          </p:txBody>
        </p:sp>
        <p:sp>
          <p:nvSpPr>
            <p:cNvPr id="7" name="TextBox 7"/>
            <p:cNvSpPr txBox="1"/>
            <p:nvPr/>
          </p:nvSpPr>
          <p:spPr>
            <a:xfrm>
              <a:off x="0" y="0"/>
              <a:ext cx="10653216" cy="7040426"/>
            </a:xfrm>
            <a:prstGeom prst="rect">
              <a:avLst/>
            </a:prstGeom>
          </p:spPr>
          <p:txBody>
            <a:bodyPr lIns="0" tIns="0" rIns="0" bIns="0" rtlCol="0" anchor="t"/>
            <a:lstStyle/>
            <a:p>
              <a:pPr>
                <a:lnSpc>
                  <a:spcPts val="2160"/>
                </a:lnSpc>
              </a:pPr>
              <a:r>
                <a:rPr lang="en-US">
                  <a:solidFill>
                    <a:srgbClr val="0F0E0D"/>
                  </a:solidFill>
                  <a:latin typeface="Segoe UI"/>
                  <a:ea typeface="Segoe UI"/>
                  <a:cs typeface="Segoe UI"/>
                </a:rPr>
                <a:t>This business case proposes investment in </a:t>
              </a:r>
              <a:r>
                <a:rPr lang="en-US">
                  <a:solidFill>
                    <a:srgbClr val="0F0E0D"/>
                  </a:solidFill>
                  <a:highlight>
                    <a:srgbClr val="FFFF00"/>
                  </a:highlight>
                  <a:latin typeface="Segoe UI"/>
                  <a:ea typeface="Segoe UI"/>
                  <a:cs typeface="Segoe UI"/>
                </a:rPr>
                <a:t>[tool]</a:t>
              </a:r>
              <a:r>
                <a:rPr lang="en-US">
                  <a:solidFill>
                    <a:srgbClr val="0F0E0D"/>
                  </a:solidFill>
                  <a:latin typeface="Segoe UI"/>
                  <a:ea typeface="Segoe UI"/>
                  <a:cs typeface="Segoe UI"/>
                </a:rPr>
                <a:t>, a solution to address the challenges our BD, marketing, and lawyer teams face in winning and keeping work, and to support the firm's goals, including </a:t>
              </a:r>
              <a:r>
                <a:rPr lang="en-US">
                  <a:solidFill>
                    <a:srgbClr val="0F0E0D"/>
                  </a:solidFill>
                  <a:highlight>
                    <a:srgbClr val="FFFF00"/>
                  </a:highlight>
                  <a:latin typeface="Segoe UI"/>
                  <a:ea typeface="Segoe UI"/>
                  <a:cs typeface="Segoe UI"/>
                </a:rPr>
                <a:t>[broadening origination beyond a small group of partners]</a:t>
              </a:r>
              <a:r>
                <a:rPr lang="en-US">
                  <a:solidFill>
                    <a:srgbClr val="0F0E0D"/>
                  </a:solidFill>
                  <a:latin typeface="Segoe UI"/>
                  <a:ea typeface="Segoe UI"/>
                  <a:cs typeface="Segoe UI"/>
                </a:rPr>
                <a:t> and </a:t>
              </a:r>
              <a:r>
                <a:rPr lang="en-US">
                  <a:solidFill>
                    <a:srgbClr val="0F0E0D"/>
                  </a:solidFill>
                  <a:highlight>
                    <a:srgbClr val="FFFF00"/>
                  </a:highlight>
                  <a:latin typeface="Segoe UI"/>
                  <a:ea typeface="Segoe UI"/>
                  <a:cs typeface="Segoe UI"/>
                </a:rPr>
                <a:t>[retaining and cross-selling key clients]</a:t>
              </a:r>
              <a:r>
                <a:rPr lang="en-US">
                  <a:solidFill>
                    <a:srgbClr val="0F0E0D"/>
                  </a:solidFill>
                  <a:latin typeface="Segoe UI"/>
                  <a:ea typeface="Segoe UI"/>
                  <a:cs typeface="Segoe UI"/>
                </a:rPr>
                <a:t>.</a:t>
              </a:r>
              <a:endParaRPr lang="en-US">
                <a:solidFill>
                  <a:srgbClr val="000000"/>
                </a:solidFill>
                <a:latin typeface="Segoe UI"/>
                <a:ea typeface="Segoe UI"/>
                <a:cs typeface="Segoe UI"/>
              </a:endParaRPr>
            </a:p>
            <a:p>
              <a:pPr>
                <a:lnSpc>
                  <a:spcPts val="2160"/>
                </a:lnSpc>
              </a:pPr>
              <a:endParaRPr lang="en-US">
                <a:solidFill>
                  <a:srgbClr val="000000"/>
                </a:solidFill>
                <a:latin typeface="Segoe UI"/>
                <a:ea typeface="Segoe UI"/>
                <a:cs typeface="Segoe UI"/>
              </a:endParaRPr>
            </a:p>
            <a:p>
              <a:pPr>
                <a:lnSpc>
                  <a:spcPts val="2160"/>
                </a:lnSpc>
              </a:pPr>
              <a:r>
                <a:rPr lang="en-US" b="1">
                  <a:solidFill>
                    <a:srgbClr val="0F0E0D"/>
                  </a:solidFill>
                  <a:latin typeface="Segoe UI"/>
                  <a:ea typeface="Segoe UI"/>
                  <a:cs typeface="Segoe UI"/>
                </a:rPr>
                <a:t>The situation: </a:t>
              </a:r>
              <a:r>
                <a:rPr lang="en-US">
                  <a:solidFill>
                    <a:srgbClr val="0F0E0D"/>
                  </a:solidFill>
                  <a:latin typeface="Segoe UI"/>
                  <a:ea typeface="Segoe UI"/>
                  <a:cs typeface="Segoe UI"/>
                </a:rPr>
                <a:t>With </a:t>
              </a:r>
              <a:r>
                <a:rPr lang="en-US">
                  <a:solidFill>
                    <a:srgbClr val="0F0E0D"/>
                  </a:solidFill>
                  <a:highlight>
                    <a:srgbClr val="FFFF00"/>
                  </a:highlight>
                  <a:latin typeface="Segoe UI"/>
                  <a:ea typeface="Segoe UI"/>
                  <a:cs typeface="Segoe UI"/>
                </a:rPr>
                <a:t>[AI freeing up lawyer capacity]</a:t>
              </a:r>
              <a:r>
                <a:rPr lang="en-US">
                  <a:solidFill>
                    <a:srgbClr val="0F0E0D"/>
                  </a:solidFill>
                  <a:latin typeface="Segoe UI"/>
                  <a:ea typeface="Segoe UI"/>
                  <a:cs typeface="Segoe UI"/>
                </a:rPr>
                <a:t> and </a:t>
              </a:r>
              <a:r>
                <a:rPr lang="en-US">
                  <a:solidFill>
                    <a:srgbClr val="0F0E0D"/>
                  </a:solidFill>
                  <a:highlight>
                    <a:srgbClr val="FFFF00"/>
                  </a:highlight>
                  <a:latin typeface="Segoe UI"/>
                  <a:ea typeface="Segoe UI"/>
                  <a:cs typeface="Segoe UI"/>
                </a:rPr>
                <a:t>[clients expecting to buy less from outside counsel]</a:t>
              </a:r>
              <a:r>
                <a:rPr lang="en-US">
                  <a:solidFill>
                    <a:srgbClr val="0F0E0D"/>
                  </a:solidFill>
                  <a:latin typeface="Segoe UI"/>
                  <a:ea typeface="Segoe UI"/>
                  <a:cs typeface="Segoe UI"/>
                </a:rPr>
                <a:t>, a systematic approach to relationships and business development is what will set </a:t>
              </a:r>
              <a:r>
                <a:rPr lang="en-US">
                  <a:solidFill>
                    <a:srgbClr val="0F0E0D"/>
                  </a:solidFill>
                  <a:highlight>
                    <a:srgbClr val="FFFF00"/>
                  </a:highlight>
                  <a:latin typeface="Segoe UI"/>
                  <a:ea typeface="Segoe UI"/>
                  <a:cs typeface="Segoe UI"/>
                </a:rPr>
                <a:t>[Firm]</a:t>
              </a:r>
              <a:r>
                <a:rPr lang="en-US">
                  <a:solidFill>
                    <a:srgbClr val="0F0E0D"/>
                  </a:solidFill>
                  <a:latin typeface="Segoe UI"/>
                  <a:ea typeface="Segoe UI"/>
                  <a:cs typeface="Segoe UI"/>
                </a:rPr>
                <a:t> apart. </a:t>
              </a:r>
              <a:endParaRPr lang="en-US">
                <a:solidFill>
                  <a:srgbClr val="000000"/>
                </a:solidFill>
                <a:latin typeface="Segoe UI"/>
                <a:ea typeface="Segoe UI"/>
                <a:cs typeface="Segoe UI"/>
              </a:endParaRPr>
            </a:p>
            <a:p>
              <a:pPr>
                <a:lnSpc>
                  <a:spcPts val="2160"/>
                </a:lnSpc>
              </a:pPr>
              <a:endParaRPr lang="en-US">
                <a:solidFill>
                  <a:srgbClr val="000000"/>
                </a:solidFill>
                <a:latin typeface="Segoe UI"/>
                <a:ea typeface="Segoe UI"/>
                <a:cs typeface="Segoe UI"/>
              </a:endParaRPr>
            </a:p>
            <a:p>
              <a:pPr>
                <a:lnSpc>
                  <a:spcPts val="2160"/>
                </a:lnSpc>
              </a:pPr>
              <a:r>
                <a:rPr lang="en-US">
                  <a:solidFill>
                    <a:srgbClr val="0F0E0D"/>
                  </a:solidFill>
                  <a:latin typeface="Segoe UI"/>
                  <a:ea typeface="Segoe UI"/>
                  <a:cs typeface="Segoe UI"/>
                </a:rPr>
                <a:t>Currently, </a:t>
              </a:r>
              <a:r>
                <a:rPr lang="en-US">
                  <a:solidFill>
                    <a:srgbClr val="0F0E0D"/>
                  </a:solidFill>
                  <a:highlight>
                    <a:srgbClr val="FFFF00"/>
                  </a:highlight>
                  <a:latin typeface="Segoe UI"/>
                  <a:ea typeface="Segoe UI"/>
                  <a:cs typeface="Segoe UI"/>
                </a:rPr>
                <a:t>[Firm]</a:t>
              </a:r>
              <a:r>
                <a:rPr lang="en-US">
                  <a:solidFill>
                    <a:srgbClr val="0F0E0D"/>
                  </a:solidFill>
                  <a:latin typeface="Segoe UI"/>
                  <a:ea typeface="Segoe UI"/>
                  <a:cs typeface="Segoe UI"/>
                </a:rPr>
                <a:t> wins work through </a:t>
              </a:r>
              <a:r>
                <a:rPr lang="en-US">
                  <a:solidFill>
                    <a:srgbClr val="0F0E0D"/>
                  </a:solidFill>
                  <a:highlight>
                    <a:srgbClr val="FFFF00"/>
                  </a:highlight>
                  <a:latin typeface="Segoe UI"/>
                  <a:ea typeface="Segoe UI"/>
                  <a:cs typeface="Segoe UI"/>
                </a:rPr>
                <a:t>[primary channels]</a:t>
              </a:r>
              <a:r>
                <a:rPr lang="en-US">
                  <a:solidFill>
                    <a:srgbClr val="0F0E0D"/>
                  </a:solidFill>
                  <a:latin typeface="Segoe UI"/>
                  <a:ea typeface="Segoe UI"/>
                  <a:cs typeface="Segoe UI"/>
                </a:rPr>
                <a:t>. Over the next </a:t>
              </a:r>
              <a:r>
                <a:rPr lang="en-US">
                  <a:solidFill>
                    <a:srgbClr val="0F0E0D"/>
                  </a:solidFill>
                  <a:highlight>
                    <a:srgbClr val="FFFF00"/>
                  </a:highlight>
                  <a:latin typeface="Segoe UI"/>
                  <a:ea typeface="Segoe UI"/>
                  <a:cs typeface="Segoe UI"/>
                </a:rPr>
                <a:t>[12-24]</a:t>
              </a:r>
              <a:r>
                <a:rPr lang="en-US">
                  <a:solidFill>
                    <a:srgbClr val="0F0E0D"/>
                  </a:solidFill>
                  <a:latin typeface="Segoe UI"/>
                  <a:ea typeface="Segoe UI"/>
                  <a:cs typeface="Segoe UI"/>
                </a:rPr>
                <a:t> months we want to </a:t>
              </a:r>
              <a:r>
                <a:rPr lang="en-US">
                  <a:solidFill>
                    <a:srgbClr val="0F0E0D"/>
                  </a:solidFill>
                  <a:highlight>
                    <a:srgbClr val="FFFF00"/>
                  </a:highlight>
                  <a:latin typeface="Segoe UI"/>
                  <a:ea typeface="Segoe UI"/>
                  <a:cs typeface="Segoe UI"/>
                </a:rPr>
                <a:t>[goal]</a:t>
              </a:r>
              <a:r>
                <a:rPr lang="en-US">
                  <a:solidFill>
                    <a:srgbClr val="0F0E0D"/>
                  </a:solidFill>
                  <a:latin typeface="Segoe UI"/>
                  <a:ea typeface="Segoe UI"/>
                  <a:cs typeface="Segoe UI"/>
                </a:rPr>
                <a:t>. The infrastructure supporting our strategy is </a:t>
              </a:r>
              <a:r>
                <a:rPr lang="en-US">
                  <a:solidFill>
                    <a:srgbClr val="0F0E0D"/>
                  </a:solidFill>
                  <a:highlight>
                    <a:srgbClr val="FFFF00"/>
                  </a:highlight>
                  <a:latin typeface="Segoe UI"/>
                  <a:ea typeface="Segoe UI"/>
                  <a:cs typeface="Segoe UI"/>
                </a:rPr>
                <a:t>[incumbent tool]</a:t>
              </a:r>
              <a:r>
                <a:rPr lang="en-US">
                  <a:solidFill>
                    <a:srgbClr val="0F0E0D"/>
                  </a:solidFill>
                  <a:latin typeface="Segoe UI"/>
                  <a:ea typeface="Segoe UI"/>
                  <a:cs typeface="Segoe UI"/>
                </a:rPr>
                <a:t> plus spreadsheets.</a:t>
              </a:r>
              <a:endParaRPr lang="en-US">
                <a:solidFill>
                  <a:srgbClr val="000000"/>
                </a:solidFill>
                <a:latin typeface="Segoe UI"/>
                <a:ea typeface="Segoe UI"/>
                <a:cs typeface="Segoe UI"/>
              </a:endParaRPr>
            </a:p>
            <a:p>
              <a:pPr>
                <a:lnSpc>
                  <a:spcPts val="2160"/>
                </a:lnSpc>
              </a:pPr>
              <a:endParaRPr lang="en-US">
                <a:solidFill>
                  <a:srgbClr val="000000"/>
                </a:solidFill>
                <a:latin typeface="Segoe UI"/>
                <a:ea typeface="Segoe UI"/>
                <a:cs typeface="Segoe UI"/>
              </a:endParaRPr>
            </a:p>
            <a:p>
              <a:pPr>
                <a:lnSpc>
                  <a:spcPts val="2160"/>
                </a:lnSpc>
              </a:pPr>
              <a:r>
                <a:rPr lang="en-US" b="1">
                  <a:solidFill>
                    <a:srgbClr val="0F0E0D"/>
                  </a:solidFill>
                  <a:latin typeface="Segoe UI"/>
                  <a:ea typeface="Segoe UI"/>
                  <a:cs typeface="Segoe UI"/>
                </a:rPr>
                <a:t>The proposal: </a:t>
              </a:r>
              <a:r>
                <a:rPr lang="en-US">
                  <a:solidFill>
                    <a:srgbClr val="0F0E0D"/>
                  </a:solidFill>
                  <a:latin typeface="Segoe UI"/>
                  <a:ea typeface="Segoe UI"/>
                  <a:cs typeface="Segoe UI"/>
                </a:rPr>
                <a:t>Adopt </a:t>
              </a:r>
              <a:r>
                <a:rPr lang="en-US">
                  <a:solidFill>
                    <a:srgbClr val="0F0E0D"/>
                  </a:solidFill>
                  <a:highlight>
                    <a:srgbClr val="FFFF00"/>
                  </a:highlight>
                  <a:latin typeface="Segoe UI"/>
                  <a:ea typeface="Segoe UI"/>
                  <a:cs typeface="Segoe UI"/>
                </a:rPr>
                <a:t>[</a:t>
              </a:r>
              <a:r>
                <a:rPr lang="en-US" err="1">
                  <a:solidFill>
                    <a:srgbClr val="0F0E0D"/>
                  </a:solidFill>
                  <a:highlight>
                    <a:srgbClr val="FFFF00"/>
                  </a:highlight>
                  <a:latin typeface="Segoe UI"/>
                  <a:ea typeface="Segoe UI"/>
                  <a:cs typeface="Segoe UI"/>
                </a:rPr>
                <a:t>Nexl</a:t>
              </a:r>
              <a:r>
                <a:rPr lang="en-US">
                  <a:solidFill>
                    <a:srgbClr val="0F0E0D"/>
                  </a:solidFill>
                  <a:highlight>
                    <a:srgbClr val="FFFF00"/>
                  </a:highlight>
                  <a:latin typeface="Segoe UI"/>
                  <a:ea typeface="Segoe UI"/>
                  <a:cs typeface="Segoe UI"/>
                </a:rPr>
                <a:t>]</a:t>
              </a:r>
              <a:r>
                <a:rPr lang="en-US">
                  <a:solidFill>
                    <a:srgbClr val="0F0E0D"/>
                  </a:solidFill>
                  <a:latin typeface="Segoe UI"/>
                  <a:ea typeface="Segoe UI"/>
                  <a:cs typeface="Segoe UI"/>
                </a:rPr>
                <a:t> as </a:t>
              </a:r>
              <a:r>
                <a:rPr lang="en-US">
                  <a:solidFill>
                    <a:srgbClr val="0F0E0D"/>
                  </a:solidFill>
                  <a:highlight>
                    <a:srgbClr val="FFFF00"/>
                  </a:highlight>
                  <a:latin typeface="Segoe UI"/>
                  <a:ea typeface="Segoe UI"/>
                  <a:cs typeface="Segoe UI"/>
                </a:rPr>
                <a:t>[Firm]</a:t>
              </a:r>
              <a:r>
                <a:rPr lang="en-US">
                  <a:solidFill>
                    <a:srgbClr val="0F0E0D"/>
                  </a:solidFill>
                  <a:latin typeface="Segoe UI"/>
                  <a:ea typeface="Segoe UI"/>
                  <a:cs typeface="Segoe UI"/>
                </a:rPr>
                <a:t>'s relationship intelligence and BD platform, replacing </a:t>
              </a:r>
              <a:r>
                <a:rPr lang="en-US">
                  <a:solidFill>
                    <a:srgbClr val="0F0E0D"/>
                  </a:solidFill>
                  <a:highlight>
                    <a:srgbClr val="FFFF00"/>
                  </a:highlight>
                  <a:latin typeface="Segoe UI"/>
                  <a:ea typeface="Segoe UI"/>
                  <a:cs typeface="Segoe UI"/>
                </a:rPr>
                <a:t>[incumbent]</a:t>
              </a:r>
              <a:r>
                <a:rPr lang="en-US">
                  <a:solidFill>
                    <a:srgbClr val="0F0E0D"/>
                  </a:solidFill>
                  <a:latin typeface="Segoe UI"/>
                  <a:ea typeface="Segoe UI"/>
                  <a:cs typeface="Segoe UI"/>
                </a:rPr>
                <a:t> and consolidating </a:t>
              </a:r>
              <a:r>
                <a:rPr lang="en-US">
                  <a:solidFill>
                    <a:srgbClr val="0F0E0D"/>
                  </a:solidFill>
                  <a:highlight>
                    <a:srgbClr val="FFFF00"/>
                  </a:highlight>
                  <a:latin typeface="Segoe UI"/>
                  <a:ea typeface="Segoe UI"/>
                  <a:cs typeface="Segoe UI"/>
                </a:rPr>
                <a:t>[N]</a:t>
              </a:r>
              <a:r>
                <a:rPr lang="en-US">
                  <a:solidFill>
                    <a:srgbClr val="0F0E0D"/>
                  </a:solidFill>
                  <a:latin typeface="Segoe UI"/>
                  <a:ea typeface="Segoe UI"/>
                  <a:cs typeface="Segoe UI"/>
                </a:rPr>
                <a:t> tools into one. Scope: </a:t>
              </a:r>
              <a:r>
                <a:rPr lang="en-US">
                  <a:solidFill>
                    <a:srgbClr val="0F0E0D"/>
                  </a:solidFill>
                  <a:highlight>
                    <a:srgbClr val="FFFF00"/>
                  </a:highlight>
                  <a:latin typeface="Segoe UI"/>
                  <a:ea typeface="Segoe UI"/>
                  <a:cs typeface="Segoe UI"/>
                </a:rPr>
                <a:t>[X] </a:t>
              </a:r>
              <a:r>
                <a:rPr lang="en-US">
                  <a:solidFill>
                    <a:srgbClr val="0F0E0D"/>
                  </a:solidFill>
                  <a:latin typeface="Segoe UI"/>
                  <a:ea typeface="Segoe UI"/>
                  <a:cs typeface="Segoe UI"/>
                </a:rPr>
                <a:t>CRM users, </a:t>
              </a:r>
              <a:r>
                <a:rPr lang="en-US">
                  <a:solidFill>
                    <a:srgbClr val="0F0E0D"/>
                  </a:solidFill>
                  <a:highlight>
                    <a:srgbClr val="FFFF00"/>
                  </a:highlight>
                  <a:latin typeface="Segoe UI"/>
                  <a:ea typeface="Segoe UI"/>
                  <a:cs typeface="Segoe UI"/>
                </a:rPr>
                <a:t>[X]</a:t>
              </a:r>
              <a:r>
                <a:rPr lang="en-US">
                  <a:solidFill>
                    <a:srgbClr val="0F0E0D"/>
                  </a:solidFill>
                  <a:latin typeface="Segoe UI"/>
                  <a:ea typeface="Segoe UI"/>
                  <a:cs typeface="Segoe UI"/>
                </a:rPr>
                <a:t> ERM mailboxes, </a:t>
              </a:r>
              <a:r>
                <a:rPr lang="en-US">
                  <a:solidFill>
                    <a:srgbClr val="0F0E0D"/>
                  </a:solidFill>
                  <a:highlight>
                    <a:srgbClr val="FFFF00"/>
                  </a:highlight>
                  <a:latin typeface="Segoe UI"/>
                  <a:ea typeface="Segoe UI"/>
                  <a:cs typeface="Segoe UI"/>
                </a:rPr>
                <a:t>[X]</a:t>
              </a:r>
              <a:r>
                <a:rPr lang="en-US">
                  <a:solidFill>
                    <a:srgbClr val="0F0E0D"/>
                  </a:solidFill>
                  <a:latin typeface="Segoe UI"/>
                  <a:ea typeface="Segoe UI"/>
                  <a:cs typeface="Segoe UI"/>
                </a:rPr>
                <a:t> contacts enriched. Live in </a:t>
              </a:r>
              <a:r>
                <a:rPr lang="en-US">
                  <a:solidFill>
                    <a:srgbClr val="0F0E0D"/>
                  </a:solidFill>
                  <a:highlight>
                    <a:srgbClr val="FFFF00"/>
                  </a:highlight>
                  <a:latin typeface="Segoe UI"/>
                  <a:ea typeface="Segoe UI"/>
                  <a:cs typeface="Segoe UI"/>
                </a:rPr>
                <a:t>[X]</a:t>
              </a:r>
              <a:r>
                <a:rPr lang="en-US">
                  <a:solidFill>
                    <a:srgbClr val="0F0E0D"/>
                  </a:solidFill>
                  <a:latin typeface="Segoe UI"/>
                  <a:ea typeface="Segoe UI"/>
                  <a:cs typeface="Segoe UI"/>
                </a:rPr>
                <a:t> weeks, phased BD team to partners to firm, with a dedicated CSM who has legal experience.</a:t>
              </a:r>
              <a:endParaRPr lang="en-US">
                <a:solidFill>
                  <a:srgbClr val="000000"/>
                </a:solidFill>
                <a:latin typeface="Segoe UI"/>
                <a:ea typeface="Segoe UI"/>
                <a:cs typeface="Segoe UI"/>
              </a:endParaRPr>
            </a:p>
            <a:p>
              <a:pPr>
                <a:lnSpc>
                  <a:spcPts val="2160"/>
                </a:lnSpc>
              </a:pPr>
              <a:endParaRPr lang="en-US">
                <a:solidFill>
                  <a:srgbClr val="000000"/>
                </a:solidFill>
                <a:latin typeface="Segoe UI"/>
                <a:ea typeface="Segoe UI"/>
                <a:cs typeface="Segoe UI"/>
              </a:endParaRPr>
            </a:p>
            <a:p>
              <a:pPr>
                <a:lnSpc>
                  <a:spcPts val="2160"/>
                </a:lnSpc>
              </a:pPr>
              <a:r>
                <a:rPr lang="en-US" b="1">
                  <a:solidFill>
                    <a:srgbClr val="0F0E0D"/>
                  </a:solidFill>
                  <a:latin typeface="Segoe UI"/>
                  <a:ea typeface="Segoe UI"/>
                  <a:cs typeface="Segoe UI"/>
                </a:rPr>
                <a:t>The case: </a:t>
              </a:r>
              <a:r>
                <a:rPr lang="en-US">
                  <a:solidFill>
                    <a:srgbClr val="0F0E0D"/>
                  </a:solidFill>
                  <a:highlight>
                    <a:srgbClr val="FFFF00"/>
                  </a:highlight>
                  <a:latin typeface="Segoe UI"/>
                  <a:ea typeface="Segoe UI"/>
                  <a:cs typeface="Segoe UI"/>
                </a:rPr>
                <a:t>[$X]</a:t>
              </a:r>
              <a:r>
                <a:rPr lang="en-US">
                  <a:solidFill>
                    <a:srgbClr val="0F0E0D"/>
                  </a:solidFill>
                  <a:latin typeface="Segoe UI"/>
                  <a:ea typeface="Segoe UI"/>
                  <a:cs typeface="Segoe UI"/>
                </a:rPr>
                <a:t> a year against </a:t>
              </a:r>
              <a:r>
                <a:rPr lang="en-US">
                  <a:solidFill>
                    <a:srgbClr val="0F0E0D"/>
                  </a:solidFill>
                  <a:highlight>
                    <a:srgbClr val="FFFF00"/>
                  </a:highlight>
                  <a:latin typeface="Segoe UI"/>
                  <a:ea typeface="Segoe UI"/>
                  <a:cs typeface="Segoe UI"/>
                </a:rPr>
                <a:t>[$X]</a:t>
              </a:r>
              <a:r>
                <a:rPr lang="en-US">
                  <a:solidFill>
                    <a:srgbClr val="0F0E0D"/>
                  </a:solidFill>
                  <a:latin typeface="Segoe UI"/>
                  <a:ea typeface="Segoe UI"/>
                  <a:cs typeface="Segoe UI"/>
                </a:rPr>
                <a:t> of recoverable non-billable time and </a:t>
              </a:r>
              <a:r>
                <a:rPr lang="en-US">
                  <a:solidFill>
                    <a:srgbClr val="0F0E0D"/>
                  </a:solidFill>
                  <a:highlight>
                    <a:srgbClr val="FFFF00"/>
                  </a:highlight>
                  <a:latin typeface="Segoe UI"/>
                  <a:ea typeface="Segoe UI"/>
                  <a:cs typeface="Segoe UI"/>
                </a:rPr>
                <a:t>[N]</a:t>
              </a:r>
              <a:r>
                <a:rPr lang="en-US">
                  <a:solidFill>
                    <a:srgbClr val="0F0E0D"/>
                  </a:solidFill>
                  <a:latin typeface="Segoe UI"/>
                  <a:ea typeface="Segoe UI"/>
                  <a:cs typeface="Segoe UI"/>
                </a:rPr>
                <a:t> vendor contracts retired. Payback in </a:t>
              </a:r>
              <a:r>
                <a:rPr lang="en-US">
                  <a:solidFill>
                    <a:srgbClr val="0F0E0D"/>
                  </a:solidFill>
                  <a:highlight>
                    <a:srgbClr val="FFFF00"/>
                  </a:highlight>
                  <a:latin typeface="Segoe UI"/>
                  <a:ea typeface="Segoe UI"/>
                  <a:cs typeface="Segoe UI"/>
                </a:rPr>
                <a:t>[X]</a:t>
              </a:r>
              <a:r>
                <a:rPr lang="en-US">
                  <a:solidFill>
                    <a:srgbClr val="0F0E0D"/>
                  </a:solidFill>
                  <a:latin typeface="Segoe UI"/>
                  <a:ea typeface="Segoe UI"/>
                  <a:cs typeface="Segoe UI"/>
                </a:rPr>
                <a:t> months. Signing by </a:t>
              </a:r>
              <a:r>
                <a:rPr lang="en-US">
                  <a:solidFill>
                    <a:srgbClr val="0F0E0D"/>
                  </a:solidFill>
                  <a:highlight>
                    <a:srgbClr val="FFFF00"/>
                  </a:highlight>
                  <a:latin typeface="Segoe UI"/>
                  <a:ea typeface="Segoe UI"/>
                  <a:cs typeface="Segoe UI"/>
                </a:rPr>
                <a:t>[date]</a:t>
              </a:r>
              <a:r>
                <a:rPr lang="en-US">
                  <a:solidFill>
                    <a:srgbClr val="0F0E0D"/>
                  </a:solidFill>
                  <a:latin typeface="Segoe UI"/>
                  <a:ea typeface="Segoe UI"/>
                  <a:cs typeface="Segoe UI"/>
                </a:rPr>
                <a:t> will result in </a:t>
              </a:r>
              <a:r>
                <a:rPr lang="en-US">
                  <a:solidFill>
                    <a:srgbClr val="0F0E0D"/>
                  </a:solidFill>
                  <a:highlight>
                    <a:srgbClr val="FFFF00"/>
                  </a:highlight>
                  <a:latin typeface="Segoe UI"/>
                  <a:ea typeface="Segoe UI"/>
                  <a:cs typeface="Segoe UI"/>
                </a:rPr>
                <a:t>[X]</a:t>
              </a:r>
              <a:r>
                <a:rPr lang="en-US">
                  <a:solidFill>
                    <a:srgbClr val="0F0E0D"/>
                  </a:solidFill>
                  <a:latin typeface="Segoe UI"/>
                  <a:ea typeface="Segoe UI"/>
                  <a:cs typeface="Segoe UI"/>
                </a:rPr>
                <a:t>% off first-year </a:t>
              </a:r>
              <a:r>
                <a:rPr lang="en-US" err="1">
                  <a:solidFill>
                    <a:srgbClr val="0F0E0D"/>
                  </a:solidFill>
                  <a:latin typeface="Segoe UI"/>
                  <a:ea typeface="Segoe UI"/>
                  <a:cs typeface="Segoe UI"/>
                </a:rPr>
                <a:t>licence</a:t>
              </a:r>
              <a:r>
                <a:rPr lang="en-US">
                  <a:solidFill>
                    <a:srgbClr val="0F0E0D"/>
                  </a:solidFill>
                  <a:latin typeface="Segoe UI"/>
                  <a:ea typeface="Segoe UI"/>
                  <a:cs typeface="Segoe UI"/>
                </a:rPr>
                <a:t> and implementation.</a:t>
              </a:r>
              <a:endParaRPr lang="en-US">
                <a:solidFill>
                  <a:srgbClr val="000000"/>
                </a:solidFill>
                <a:latin typeface="Segoe UI"/>
                <a:ea typeface="Segoe UI"/>
                <a:cs typeface="Segoe UI"/>
              </a:endParaRPr>
            </a:p>
            <a:p>
              <a:pPr>
                <a:lnSpc>
                  <a:spcPts val="2160"/>
                </a:lnSpc>
              </a:pPr>
              <a:endParaRPr lang="en-US">
                <a:solidFill>
                  <a:srgbClr val="0F0E0D"/>
                </a:solidFill>
                <a:latin typeface="Segoe UI"/>
                <a:ea typeface="Segoe UI"/>
                <a:cs typeface="Segoe UI"/>
              </a:endParaRPr>
            </a:p>
          </p:txBody>
        </p:sp>
      </p:grpSp>
      <p:sp>
        <p:nvSpPr>
          <p:cNvPr id="8" name="Freeform 8"/>
          <p:cNvSpPr/>
          <p:nvPr/>
        </p:nvSpPr>
        <p:spPr>
          <a:xfrm>
            <a:off x="453427" y="9609988"/>
            <a:ext cx="238734" cy="238734"/>
          </a:xfrm>
          <a:custGeom>
            <a:avLst/>
            <a:gdLst/>
            <a:ahLst/>
            <a:cxnLst/>
            <a:rect l="l" t="t" r="r" b="b"/>
            <a:pathLst>
              <a:path w="238734" h="238734">
                <a:moveTo>
                  <a:pt x="0" y="0"/>
                </a:moveTo>
                <a:lnTo>
                  <a:pt x="238734" y="0"/>
                </a:lnTo>
                <a:lnTo>
                  <a:pt x="238734" y="238734"/>
                </a:lnTo>
                <a:lnTo>
                  <a:pt x="0" y="238734"/>
                </a:lnTo>
                <a:lnTo>
                  <a:pt x="0" y="0"/>
                </a:lnTo>
                <a:close/>
              </a:path>
            </a:pathLst>
          </a:custGeom>
          <a:blipFill>
            <a:blip>
              <a:alphaModFix amt="4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9" name="Group 9"/>
          <p:cNvGrpSpPr/>
          <p:nvPr/>
        </p:nvGrpSpPr>
        <p:grpSpPr>
          <a:xfrm>
            <a:off x="-844544" y="1028700"/>
            <a:ext cx="8439544" cy="11306816"/>
            <a:chOff x="0" y="0"/>
            <a:chExt cx="2222761" cy="2977927"/>
          </a:xfrm>
        </p:grpSpPr>
        <p:sp>
          <p:nvSpPr>
            <p:cNvPr id="10" name="Freeform 10"/>
            <p:cNvSpPr/>
            <p:nvPr/>
          </p:nvSpPr>
          <p:spPr>
            <a:xfrm>
              <a:off x="0" y="0"/>
              <a:ext cx="2222761" cy="2977927"/>
            </a:xfrm>
            <a:custGeom>
              <a:avLst/>
              <a:gdLst/>
              <a:ahLst/>
              <a:cxnLst/>
              <a:rect l="l" t="t" r="r" b="b"/>
              <a:pathLst>
                <a:path w="2222761" h="2977927">
                  <a:moveTo>
                    <a:pt x="91734" y="0"/>
                  </a:moveTo>
                  <a:lnTo>
                    <a:pt x="2131027" y="0"/>
                  </a:lnTo>
                  <a:cubicBezTo>
                    <a:pt x="2181690" y="0"/>
                    <a:pt x="2222761" y="41071"/>
                    <a:pt x="2222761" y="91734"/>
                  </a:cubicBezTo>
                  <a:lnTo>
                    <a:pt x="2222761" y="2886193"/>
                  </a:lnTo>
                  <a:cubicBezTo>
                    <a:pt x="2222761" y="2910522"/>
                    <a:pt x="2213096" y="2933855"/>
                    <a:pt x="2195893" y="2951059"/>
                  </a:cubicBezTo>
                  <a:cubicBezTo>
                    <a:pt x="2178689" y="2968262"/>
                    <a:pt x="2155356" y="2977927"/>
                    <a:pt x="2131027" y="2977927"/>
                  </a:cubicBezTo>
                  <a:lnTo>
                    <a:pt x="91734" y="2977927"/>
                  </a:lnTo>
                  <a:cubicBezTo>
                    <a:pt x="67405" y="2977927"/>
                    <a:pt x="44072" y="2968262"/>
                    <a:pt x="26868" y="2951059"/>
                  </a:cubicBezTo>
                  <a:cubicBezTo>
                    <a:pt x="9665" y="2933855"/>
                    <a:pt x="0" y="2910522"/>
                    <a:pt x="0" y="2886193"/>
                  </a:cubicBezTo>
                  <a:lnTo>
                    <a:pt x="0" y="91734"/>
                  </a:lnTo>
                  <a:cubicBezTo>
                    <a:pt x="0" y="67405"/>
                    <a:pt x="9665" y="44072"/>
                    <a:pt x="26868" y="26868"/>
                  </a:cubicBezTo>
                  <a:cubicBezTo>
                    <a:pt x="44072" y="9665"/>
                    <a:pt x="67405" y="0"/>
                    <a:pt x="91734" y="0"/>
                  </a:cubicBez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11" name="TextBox 11"/>
            <p:cNvSpPr txBox="1"/>
            <p:nvPr/>
          </p:nvSpPr>
          <p:spPr>
            <a:xfrm>
              <a:off x="0" y="28575"/>
              <a:ext cx="2222761" cy="2949352"/>
            </a:xfrm>
            <a:prstGeom prst="rect">
              <a:avLst/>
            </a:prstGeom>
          </p:spPr>
          <p:txBody>
            <a:bodyPr lIns="50800" tIns="50800" rIns="50800" bIns="50800" rtlCol="0" anchor="ctr"/>
            <a:lstStyle/>
            <a:p>
              <a:pPr algn="ctr">
                <a:lnSpc>
                  <a:spcPts val="1344"/>
                </a:lnSpc>
              </a:pPr>
              <a:endParaRPr/>
            </a:p>
          </p:txBody>
        </p:sp>
      </p:grpSp>
      <p:sp>
        <p:nvSpPr>
          <p:cNvPr id="12" name="Freeform 12"/>
          <p:cNvSpPr/>
          <p:nvPr/>
        </p:nvSpPr>
        <p:spPr>
          <a:xfrm>
            <a:off x="371137" y="9527810"/>
            <a:ext cx="403314" cy="403090"/>
          </a:xfrm>
          <a:custGeom>
            <a:avLst/>
            <a:gdLst/>
            <a:ahLst/>
            <a:cxnLst/>
            <a:rect l="l" t="t" r="r" b="b"/>
            <a:pathLst>
              <a:path w="403314" h="403090">
                <a:moveTo>
                  <a:pt x="0" y="0"/>
                </a:moveTo>
                <a:lnTo>
                  <a:pt x="403314" y="0"/>
                </a:lnTo>
                <a:lnTo>
                  <a:pt x="403314" y="403090"/>
                </a:lnTo>
                <a:lnTo>
                  <a:pt x="0" y="403090"/>
                </a:lnTo>
                <a:lnTo>
                  <a:pt x="0" y="0"/>
                </a:lnTo>
                <a:close/>
              </a:path>
            </a:pathLst>
          </a:custGeom>
          <a:blipFill>
            <a:blip r:embed="rId5">
              <a:alphaModFix amt="40000"/>
            </a:blip>
            <a:stretch>
              <a:fillRect/>
            </a:stretch>
          </a:blipFill>
        </p:spPr>
        <p:txBody>
          <a:bodyPr/>
          <a:lstStyle/>
          <a:p>
            <a:endParaRPr lang="en-US"/>
          </a:p>
        </p:txBody>
      </p:sp>
      <p:sp>
        <p:nvSpPr>
          <p:cNvPr id="13" name="TextBox 13"/>
          <p:cNvSpPr txBox="1"/>
          <p:nvPr/>
        </p:nvSpPr>
        <p:spPr>
          <a:xfrm>
            <a:off x="1028700" y="8690312"/>
            <a:ext cx="6566300" cy="567988"/>
          </a:xfrm>
          <a:prstGeom prst="rect">
            <a:avLst/>
          </a:prstGeom>
        </p:spPr>
        <p:txBody>
          <a:bodyPr lIns="0" tIns="0" rIns="0" bIns="0" rtlCol="0" anchor="t">
            <a:spAutoFit/>
          </a:bodyPr>
          <a:lstStyle/>
          <a:p>
            <a:pPr algn="l">
              <a:lnSpc>
                <a:spcPts val="4377"/>
              </a:lnSpc>
            </a:pPr>
            <a:r>
              <a:rPr lang="en-US" sz="3950" spc="-35">
                <a:solidFill>
                  <a:srgbClr val="FFFFFF"/>
                </a:solidFill>
                <a:latin typeface="Segoe UI"/>
                <a:ea typeface="Segoe UI"/>
                <a:cs typeface="Segoe UI"/>
                <a:sym typeface="Segoe UI"/>
              </a:rPr>
              <a:t>Executive summary</a:t>
            </a:r>
            <a:endParaRPr lang="en-US" sz="3999" spc="-35">
              <a:solidFill>
                <a:srgbClr val="FFFFFF"/>
              </a:solidFill>
              <a:latin typeface="Segoe UI"/>
              <a:ea typeface="Segoe UI"/>
              <a:cs typeface="Segoe UI"/>
              <a:sym typeface="Segoe UI"/>
            </a:endParaRPr>
          </a:p>
        </p:txBody>
      </p:sp>
      <p:sp>
        <p:nvSpPr>
          <p:cNvPr id="14" name="TextBox 14"/>
          <p:cNvSpPr txBox="1"/>
          <p:nvPr/>
        </p:nvSpPr>
        <p:spPr>
          <a:xfrm>
            <a:off x="1028700" y="8245254"/>
            <a:ext cx="1224515" cy="176020"/>
          </a:xfrm>
          <a:prstGeom prst="rect">
            <a:avLst/>
          </a:prstGeom>
        </p:spPr>
        <p:txBody>
          <a:bodyPr wrap="square" lIns="0" tIns="0" rIns="0" bIns="0" rtlCol="0" anchor="t">
            <a:spAutoFit/>
          </a:bodyPr>
          <a:lstStyle/>
          <a:p>
            <a:pPr algn="l">
              <a:lnSpc>
                <a:spcPts val="1344"/>
              </a:lnSpc>
            </a:pPr>
            <a:r>
              <a:rPr lang="en-US" sz="1399" spc="187">
                <a:solidFill>
                  <a:srgbClr val="F79A83"/>
                </a:solidFill>
                <a:latin typeface="Segoe UI"/>
                <a:ea typeface="Segoe UI"/>
                <a:cs typeface="Segoe UI"/>
                <a:sym typeface="Segoe UI"/>
              </a:rPr>
              <a:t>PROPOSAL</a:t>
            </a:r>
          </a:p>
        </p:txBody>
      </p:sp>
      <p:sp>
        <p:nvSpPr>
          <p:cNvPr id="15" name="Freeform 15"/>
          <p:cNvSpPr/>
          <p:nvPr/>
        </p:nvSpPr>
        <p:spPr>
          <a:xfrm>
            <a:off x="-337339" y="4337628"/>
            <a:ext cx="6428650" cy="2852013"/>
          </a:xfrm>
          <a:custGeom>
            <a:avLst/>
            <a:gdLst/>
            <a:ahLst/>
            <a:cxnLst/>
            <a:rect l="l" t="t" r="r" b="b"/>
            <a:pathLst>
              <a:path w="6428650" h="2852013">
                <a:moveTo>
                  <a:pt x="0" y="0"/>
                </a:moveTo>
                <a:lnTo>
                  <a:pt x="6428650" y="0"/>
                </a:lnTo>
                <a:lnTo>
                  <a:pt x="6428650" y="2852012"/>
                </a:lnTo>
                <a:lnTo>
                  <a:pt x="0" y="2852012"/>
                </a:lnTo>
                <a:lnTo>
                  <a:pt x="0" y="0"/>
                </a:lnTo>
                <a:close/>
              </a:path>
            </a:pathLst>
          </a:custGeom>
          <a:blipFill>
            <a:blip r:embed="rId6"/>
            <a:stretch>
              <a:fillRect l="-216309" t="-57297" b="-150771"/>
            </a:stretch>
          </a:blipFill>
        </p:spPr>
        <p:txBody>
          <a:bodyPr/>
          <a:lstStyle/>
          <a:p>
            <a:endParaRPr lang="en-US"/>
          </a:p>
        </p:txBody>
      </p:sp>
      <p:sp>
        <p:nvSpPr>
          <p:cNvPr id="21" name="Rectangle: Diagonal Corners Rounded 20">
            <a:extLst>
              <a:ext uri="{FF2B5EF4-FFF2-40B4-BE49-F238E27FC236}">
                <a16:creationId xmlns:a16="http://schemas.microsoft.com/office/drawing/2014/main" id="{967C98CE-B687-390B-2212-92F422B256A6}"/>
              </a:ext>
            </a:extLst>
          </p:cNvPr>
          <p:cNvSpPr/>
          <p:nvPr/>
        </p:nvSpPr>
        <p:spPr>
          <a:xfrm>
            <a:off x="14055332" y="8862925"/>
            <a:ext cx="4004416" cy="11925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 </a:t>
            </a:r>
            <a:r>
              <a:rPr lang="en-GB" sz="1400">
                <a:solidFill>
                  <a:srgbClr val="0F0E0D"/>
                </a:solidFill>
                <a:latin typeface="Segoe UI"/>
                <a:ea typeface="+mn-lt"/>
                <a:cs typeface="Segoe UI"/>
              </a:rPr>
              <a:t>Write this last. Replace the bracketed goals and pressures with ones relevant to your firm.</a:t>
            </a:r>
            <a:endParaRPr lang="en-GB" sz="1400">
              <a:solidFill>
                <a:srgbClr val="0F0E0D"/>
              </a:solidFill>
              <a:latin typeface="Segoe UI"/>
              <a:cs typeface="Segoe U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032059" y="3662059"/>
            <a:ext cx="5165541" cy="3349907"/>
            <a:chOff x="0" y="0"/>
            <a:chExt cx="1372513" cy="1492382"/>
          </a:xfrm>
        </p:grpSpPr>
        <p:sp>
          <p:nvSpPr>
            <p:cNvPr id="4" name="Freeform 4"/>
            <p:cNvSpPr/>
            <p:nvPr/>
          </p:nvSpPr>
          <p:spPr>
            <a:xfrm>
              <a:off x="0" y="0"/>
              <a:ext cx="1372513" cy="1492382"/>
            </a:xfrm>
            <a:custGeom>
              <a:avLst/>
              <a:gdLst/>
              <a:ahLst/>
              <a:cxnLst/>
              <a:rect l="l" t="t" r="r" b="b"/>
              <a:pathLst>
                <a:path w="1372513" h="1492382">
                  <a:moveTo>
                    <a:pt x="23770" y="0"/>
                  </a:moveTo>
                  <a:lnTo>
                    <a:pt x="1348743" y="0"/>
                  </a:lnTo>
                  <a:cubicBezTo>
                    <a:pt x="1361871" y="0"/>
                    <a:pt x="1372513" y="10642"/>
                    <a:pt x="1372513" y="23770"/>
                  </a:cubicBezTo>
                  <a:lnTo>
                    <a:pt x="1372513" y="1468612"/>
                  </a:lnTo>
                  <a:cubicBezTo>
                    <a:pt x="1372513" y="1481740"/>
                    <a:pt x="1361871" y="1492382"/>
                    <a:pt x="1348743" y="1492382"/>
                  </a:cubicBezTo>
                  <a:lnTo>
                    <a:pt x="23770" y="1492382"/>
                  </a:lnTo>
                  <a:cubicBezTo>
                    <a:pt x="10642" y="1492382"/>
                    <a:pt x="0" y="1481740"/>
                    <a:pt x="0" y="1468612"/>
                  </a:cubicBezTo>
                  <a:lnTo>
                    <a:pt x="0" y="23770"/>
                  </a:lnTo>
                  <a:cubicBezTo>
                    <a:pt x="0" y="10642"/>
                    <a:pt x="10642" y="0"/>
                    <a:pt x="23770" y="0"/>
                  </a:cubicBezTo>
                  <a:close/>
                </a:path>
              </a:pathLst>
            </a:custGeom>
            <a:solidFill>
              <a:srgbClr val="F5F3EF"/>
            </a:solidFill>
            <a:ln cap="sq">
              <a:noFill/>
              <a:prstDash val="sysDot"/>
              <a:miter/>
            </a:ln>
          </p:spPr>
          <p:txBody>
            <a:bodyPr/>
            <a:lstStyle/>
            <a:p>
              <a:endParaRPr lang="en-US" sz="2400"/>
            </a:p>
          </p:txBody>
        </p:sp>
        <p:sp>
          <p:nvSpPr>
            <p:cNvPr id="5" name="TextBox 5"/>
            <p:cNvSpPr txBox="1"/>
            <p:nvPr/>
          </p:nvSpPr>
          <p:spPr>
            <a:xfrm>
              <a:off x="0" y="38100"/>
              <a:ext cx="1372513" cy="1454282"/>
            </a:xfrm>
            <a:prstGeom prst="rect">
              <a:avLst/>
            </a:prstGeom>
          </p:spPr>
          <p:txBody>
            <a:bodyPr lIns="50800" tIns="50800" rIns="50800" bIns="50800" rtlCol="0" anchor="ctr"/>
            <a:lstStyle/>
            <a:p>
              <a:pPr algn="ctr">
                <a:lnSpc>
                  <a:spcPts val="1471"/>
                </a:lnSpc>
              </a:pPr>
              <a:endParaRPr sz="2400"/>
            </a:p>
          </p:txBody>
        </p:sp>
      </p:grpSp>
      <p:sp>
        <p:nvSpPr>
          <p:cNvPr id="6" name="Freeform 6"/>
          <p:cNvSpPr/>
          <p:nvPr/>
        </p:nvSpPr>
        <p:spPr>
          <a:xfrm>
            <a:off x="1294396" y="3134222"/>
            <a:ext cx="346862" cy="346862"/>
          </a:xfrm>
          <a:custGeom>
            <a:avLst/>
            <a:gdLst/>
            <a:ahLst/>
            <a:cxnLst/>
            <a:rect l="l" t="t" r="r" b="b"/>
            <a:pathLst>
              <a:path w="346862" h="346862">
                <a:moveTo>
                  <a:pt x="0" y="0"/>
                </a:moveTo>
                <a:lnTo>
                  <a:pt x="346862" y="0"/>
                </a:lnTo>
                <a:lnTo>
                  <a:pt x="346862" y="346862"/>
                </a:lnTo>
                <a:lnTo>
                  <a:pt x="0" y="3468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7" name="Group 7"/>
          <p:cNvGrpSpPr/>
          <p:nvPr/>
        </p:nvGrpSpPr>
        <p:grpSpPr>
          <a:xfrm>
            <a:off x="6510020" y="3662059"/>
            <a:ext cx="5237480" cy="3349907"/>
            <a:chOff x="0" y="0"/>
            <a:chExt cx="1371391" cy="1492382"/>
          </a:xfrm>
        </p:grpSpPr>
        <p:sp>
          <p:nvSpPr>
            <p:cNvPr id="8" name="Freeform 8"/>
            <p:cNvSpPr/>
            <p:nvPr/>
          </p:nvSpPr>
          <p:spPr>
            <a:xfrm>
              <a:off x="0" y="0"/>
              <a:ext cx="1371391" cy="1492382"/>
            </a:xfrm>
            <a:custGeom>
              <a:avLst/>
              <a:gdLst/>
              <a:ahLst/>
              <a:cxnLst/>
              <a:rect l="l" t="t" r="r" b="b"/>
              <a:pathLst>
                <a:path w="1371391" h="1492382">
                  <a:moveTo>
                    <a:pt x="23789" y="0"/>
                  </a:moveTo>
                  <a:lnTo>
                    <a:pt x="1347602" y="0"/>
                  </a:lnTo>
                  <a:cubicBezTo>
                    <a:pt x="1353911" y="0"/>
                    <a:pt x="1359962" y="2506"/>
                    <a:pt x="1364423" y="6968"/>
                  </a:cubicBezTo>
                  <a:cubicBezTo>
                    <a:pt x="1368885" y="11429"/>
                    <a:pt x="1371391" y="17480"/>
                    <a:pt x="1371391" y="23789"/>
                  </a:cubicBezTo>
                  <a:lnTo>
                    <a:pt x="1371391" y="1468592"/>
                  </a:lnTo>
                  <a:cubicBezTo>
                    <a:pt x="1371391" y="1474902"/>
                    <a:pt x="1368885" y="1480953"/>
                    <a:pt x="1364423" y="1485414"/>
                  </a:cubicBezTo>
                  <a:cubicBezTo>
                    <a:pt x="1359962" y="1489875"/>
                    <a:pt x="1353911" y="1492382"/>
                    <a:pt x="1347602" y="1492382"/>
                  </a:cubicBezTo>
                  <a:lnTo>
                    <a:pt x="23789" y="1492382"/>
                  </a:lnTo>
                  <a:cubicBezTo>
                    <a:pt x="10651" y="1492382"/>
                    <a:pt x="0" y="1481731"/>
                    <a:pt x="0" y="1468592"/>
                  </a:cubicBezTo>
                  <a:lnTo>
                    <a:pt x="0" y="23789"/>
                  </a:lnTo>
                  <a:cubicBezTo>
                    <a:pt x="0" y="17480"/>
                    <a:pt x="2506" y="11429"/>
                    <a:pt x="6968" y="6968"/>
                  </a:cubicBezTo>
                  <a:cubicBezTo>
                    <a:pt x="11429" y="2506"/>
                    <a:pt x="17480" y="0"/>
                    <a:pt x="23789" y="0"/>
                  </a:cubicBezTo>
                  <a:close/>
                </a:path>
              </a:pathLst>
            </a:custGeom>
            <a:solidFill>
              <a:srgbClr val="F5F3EF"/>
            </a:solidFill>
            <a:ln cap="sq">
              <a:noFill/>
              <a:prstDash val="sysDot"/>
              <a:miter/>
            </a:ln>
          </p:spPr>
          <p:txBody>
            <a:bodyPr/>
            <a:lstStyle/>
            <a:p>
              <a:endParaRPr lang="en-US" sz="2400"/>
            </a:p>
          </p:txBody>
        </p:sp>
        <p:sp>
          <p:nvSpPr>
            <p:cNvPr id="9" name="TextBox 9"/>
            <p:cNvSpPr txBox="1"/>
            <p:nvPr/>
          </p:nvSpPr>
          <p:spPr>
            <a:xfrm>
              <a:off x="0" y="38100"/>
              <a:ext cx="1371391" cy="1454282"/>
            </a:xfrm>
            <a:prstGeom prst="rect">
              <a:avLst/>
            </a:prstGeom>
          </p:spPr>
          <p:txBody>
            <a:bodyPr lIns="50800" tIns="50800" rIns="50800" bIns="50800" rtlCol="0" anchor="ctr"/>
            <a:lstStyle/>
            <a:p>
              <a:pPr algn="ctr">
                <a:lnSpc>
                  <a:spcPts val="1471"/>
                </a:lnSpc>
              </a:pPr>
              <a:endParaRPr sz="2400"/>
            </a:p>
          </p:txBody>
        </p:sp>
      </p:grpSp>
      <p:sp>
        <p:nvSpPr>
          <p:cNvPr id="10" name="Freeform 10"/>
          <p:cNvSpPr/>
          <p:nvPr/>
        </p:nvSpPr>
        <p:spPr>
          <a:xfrm>
            <a:off x="6828584" y="3137699"/>
            <a:ext cx="346862" cy="346862"/>
          </a:xfrm>
          <a:custGeom>
            <a:avLst/>
            <a:gdLst/>
            <a:ahLst/>
            <a:cxnLst/>
            <a:rect l="l" t="t" r="r" b="b"/>
            <a:pathLst>
              <a:path w="346862" h="346862">
                <a:moveTo>
                  <a:pt x="0" y="0"/>
                </a:moveTo>
                <a:lnTo>
                  <a:pt x="346862" y="0"/>
                </a:lnTo>
                <a:lnTo>
                  <a:pt x="346862" y="346862"/>
                </a:lnTo>
                <a:lnTo>
                  <a:pt x="0" y="3468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1" name="Group 11"/>
          <p:cNvGrpSpPr/>
          <p:nvPr/>
        </p:nvGrpSpPr>
        <p:grpSpPr>
          <a:xfrm>
            <a:off x="12155621" y="3662059"/>
            <a:ext cx="5146040" cy="3349907"/>
            <a:chOff x="0" y="0"/>
            <a:chExt cx="1371391" cy="1492382"/>
          </a:xfrm>
        </p:grpSpPr>
        <p:sp>
          <p:nvSpPr>
            <p:cNvPr id="12" name="Freeform 12"/>
            <p:cNvSpPr/>
            <p:nvPr/>
          </p:nvSpPr>
          <p:spPr>
            <a:xfrm>
              <a:off x="0" y="0"/>
              <a:ext cx="1371391" cy="1492382"/>
            </a:xfrm>
            <a:custGeom>
              <a:avLst/>
              <a:gdLst/>
              <a:ahLst/>
              <a:cxnLst/>
              <a:rect l="l" t="t" r="r" b="b"/>
              <a:pathLst>
                <a:path w="1371391" h="1492382">
                  <a:moveTo>
                    <a:pt x="23789" y="0"/>
                  </a:moveTo>
                  <a:lnTo>
                    <a:pt x="1347602" y="0"/>
                  </a:lnTo>
                  <a:cubicBezTo>
                    <a:pt x="1353911" y="0"/>
                    <a:pt x="1359962" y="2506"/>
                    <a:pt x="1364423" y="6968"/>
                  </a:cubicBezTo>
                  <a:cubicBezTo>
                    <a:pt x="1368885" y="11429"/>
                    <a:pt x="1371391" y="17480"/>
                    <a:pt x="1371391" y="23789"/>
                  </a:cubicBezTo>
                  <a:lnTo>
                    <a:pt x="1371391" y="1468592"/>
                  </a:lnTo>
                  <a:cubicBezTo>
                    <a:pt x="1371391" y="1474902"/>
                    <a:pt x="1368885" y="1480953"/>
                    <a:pt x="1364423" y="1485414"/>
                  </a:cubicBezTo>
                  <a:cubicBezTo>
                    <a:pt x="1359962" y="1489875"/>
                    <a:pt x="1353911" y="1492382"/>
                    <a:pt x="1347602" y="1492382"/>
                  </a:cubicBezTo>
                  <a:lnTo>
                    <a:pt x="23789" y="1492382"/>
                  </a:lnTo>
                  <a:cubicBezTo>
                    <a:pt x="10651" y="1492382"/>
                    <a:pt x="0" y="1481731"/>
                    <a:pt x="0" y="1468592"/>
                  </a:cubicBezTo>
                  <a:lnTo>
                    <a:pt x="0" y="23789"/>
                  </a:lnTo>
                  <a:cubicBezTo>
                    <a:pt x="0" y="17480"/>
                    <a:pt x="2506" y="11429"/>
                    <a:pt x="6968" y="6968"/>
                  </a:cubicBezTo>
                  <a:cubicBezTo>
                    <a:pt x="11429" y="2506"/>
                    <a:pt x="17480" y="0"/>
                    <a:pt x="23789" y="0"/>
                  </a:cubicBezTo>
                  <a:close/>
                </a:path>
              </a:pathLst>
            </a:custGeom>
            <a:solidFill>
              <a:srgbClr val="F5F3EF"/>
            </a:solidFill>
            <a:ln cap="sq">
              <a:noFill/>
              <a:prstDash val="sysDot"/>
              <a:miter/>
            </a:ln>
          </p:spPr>
          <p:txBody>
            <a:bodyPr/>
            <a:lstStyle/>
            <a:p>
              <a:endParaRPr lang="en-US" sz="2400"/>
            </a:p>
          </p:txBody>
        </p:sp>
        <p:sp>
          <p:nvSpPr>
            <p:cNvPr id="13" name="TextBox 13"/>
            <p:cNvSpPr txBox="1"/>
            <p:nvPr/>
          </p:nvSpPr>
          <p:spPr>
            <a:xfrm>
              <a:off x="0" y="38100"/>
              <a:ext cx="1371391" cy="1454282"/>
            </a:xfrm>
            <a:prstGeom prst="rect">
              <a:avLst/>
            </a:prstGeom>
          </p:spPr>
          <p:txBody>
            <a:bodyPr lIns="50800" tIns="50800" rIns="50800" bIns="50800" rtlCol="0" anchor="ctr"/>
            <a:lstStyle/>
            <a:p>
              <a:pPr algn="ctr">
                <a:lnSpc>
                  <a:spcPts val="1471"/>
                </a:lnSpc>
              </a:pPr>
              <a:endParaRPr sz="2400"/>
            </a:p>
          </p:txBody>
        </p:sp>
      </p:grpSp>
      <p:sp>
        <p:nvSpPr>
          <p:cNvPr id="14" name="Freeform 14"/>
          <p:cNvSpPr/>
          <p:nvPr/>
        </p:nvSpPr>
        <p:spPr>
          <a:xfrm>
            <a:off x="12376150" y="3137699"/>
            <a:ext cx="346862" cy="346862"/>
          </a:xfrm>
          <a:custGeom>
            <a:avLst/>
            <a:gdLst/>
            <a:ahLst/>
            <a:cxnLst/>
            <a:rect l="l" t="t" r="r" b="b"/>
            <a:pathLst>
              <a:path w="346862" h="346862">
                <a:moveTo>
                  <a:pt x="0" y="0"/>
                </a:moveTo>
                <a:lnTo>
                  <a:pt x="346862" y="0"/>
                </a:lnTo>
                <a:lnTo>
                  <a:pt x="346862" y="346862"/>
                </a:lnTo>
                <a:lnTo>
                  <a:pt x="0" y="3468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5" name="Group 15"/>
          <p:cNvGrpSpPr/>
          <p:nvPr/>
        </p:nvGrpSpPr>
        <p:grpSpPr>
          <a:xfrm>
            <a:off x="-1" y="0"/>
            <a:ext cx="18290020" cy="2404870"/>
            <a:chOff x="0" y="0"/>
            <a:chExt cx="5115629" cy="633381"/>
          </a:xfrm>
        </p:grpSpPr>
        <p:sp>
          <p:nvSpPr>
            <p:cNvPr id="16" name="Freeform 16"/>
            <p:cNvSpPr/>
            <p:nvPr/>
          </p:nvSpPr>
          <p:spPr>
            <a:xfrm>
              <a:off x="0" y="0"/>
              <a:ext cx="5115629" cy="633381"/>
            </a:xfrm>
            <a:custGeom>
              <a:avLst/>
              <a:gdLst/>
              <a:ahLst/>
              <a:cxnLst/>
              <a:rect l="l" t="t" r="r" b="b"/>
              <a:pathLst>
                <a:path w="5115629" h="633381">
                  <a:moveTo>
                    <a:pt x="0" y="0"/>
                  </a:moveTo>
                  <a:lnTo>
                    <a:pt x="5115629" y="0"/>
                  </a:lnTo>
                  <a:lnTo>
                    <a:pt x="5115629" y="633381"/>
                  </a:lnTo>
                  <a:lnTo>
                    <a:pt x="0" y="633381"/>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17" name="TextBox 17"/>
            <p:cNvSpPr txBox="1"/>
            <p:nvPr/>
          </p:nvSpPr>
          <p:spPr>
            <a:xfrm>
              <a:off x="0" y="28575"/>
              <a:ext cx="5115629" cy="604806"/>
            </a:xfrm>
            <a:prstGeom prst="rect">
              <a:avLst/>
            </a:prstGeom>
          </p:spPr>
          <p:txBody>
            <a:bodyPr lIns="50800" tIns="50800" rIns="50800" bIns="50800" rtlCol="0" anchor="ctr"/>
            <a:lstStyle/>
            <a:p>
              <a:pPr algn="ctr">
                <a:lnSpc>
                  <a:spcPts val="1344"/>
                </a:lnSpc>
              </a:pPr>
              <a:endParaRPr/>
            </a:p>
          </p:txBody>
        </p:sp>
      </p:grpSp>
      <p:sp>
        <p:nvSpPr>
          <p:cNvPr id="18" name="TextBox 18"/>
          <p:cNvSpPr txBox="1"/>
          <p:nvPr/>
        </p:nvSpPr>
        <p:spPr>
          <a:xfrm>
            <a:off x="1028700" y="1364073"/>
            <a:ext cx="10972800" cy="567988"/>
          </a:xfrm>
          <a:prstGeom prst="rect">
            <a:avLst/>
          </a:prstGeom>
        </p:spPr>
        <p:txBody>
          <a:bodyPr lIns="0" tIns="0" rIns="0" bIns="0" rtlCol="0" anchor="t">
            <a:spAutoFit/>
          </a:bodyPr>
          <a:lstStyle/>
          <a:p>
            <a:pPr algn="l">
              <a:lnSpc>
                <a:spcPts val="4377"/>
              </a:lnSpc>
            </a:pPr>
            <a:r>
              <a:rPr lang="en-US" sz="3999" spc="-35">
                <a:solidFill>
                  <a:srgbClr val="FFFFFF"/>
                </a:solidFill>
                <a:latin typeface="Segoe UI"/>
                <a:ea typeface="Segoe UI"/>
                <a:cs typeface="Segoe UI"/>
                <a:sym typeface="Segoe UI"/>
              </a:rPr>
              <a:t>AI is shifting the growth constraint to demand</a:t>
            </a:r>
          </a:p>
        </p:txBody>
      </p:sp>
      <p:sp>
        <p:nvSpPr>
          <p:cNvPr id="19" name="TextBox 19"/>
          <p:cNvSpPr txBox="1"/>
          <p:nvPr/>
        </p:nvSpPr>
        <p:spPr>
          <a:xfrm>
            <a:off x="1028700" y="967550"/>
            <a:ext cx="3200000" cy="170944"/>
          </a:xfrm>
          <a:prstGeom prst="rect">
            <a:avLst/>
          </a:prstGeom>
        </p:spPr>
        <p:txBody>
          <a:bodyPr wrap="square" lIns="0" tIns="0" rIns="0" bIns="0" rtlCol="0" anchor="t">
            <a:spAutoFit/>
          </a:bodyPr>
          <a:lstStyle/>
          <a:p>
            <a:pPr algn="l">
              <a:lnSpc>
                <a:spcPts val="1344"/>
              </a:lnSpc>
            </a:pPr>
            <a:r>
              <a:rPr lang="en-US" sz="1399" spc="187">
                <a:solidFill>
                  <a:srgbClr val="F79A83"/>
                </a:solidFill>
                <a:latin typeface="Segoe UI"/>
                <a:ea typeface="Segoe UI"/>
                <a:cs typeface="Segoe UI"/>
                <a:sym typeface="Segoe UI"/>
              </a:rPr>
              <a:t>WHY NOW</a:t>
            </a:r>
          </a:p>
        </p:txBody>
      </p:sp>
      <p:sp>
        <p:nvSpPr>
          <p:cNvPr id="20" name="TextBox 20"/>
          <p:cNvSpPr txBox="1"/>
          <p:nvPr/>
        </p:nvSpPr>
        <p:spPr>
          <a:xfrm>
            <a:off x="1294396" y="4757760"/>
            <a:ext cx="4646029" cy="2051844"/>
          </a:xfrm>
          <a:prstGeom prst="rect">
            <a:avLst/>
          </a:prstGeom>
        </p:spPr>
        <p:txBody>
          <a:bodyPr lIns="0" tIns="0" rIns="0" bIns="0" rtlCol="0" anchor="t">
            <a:spAutoFit/>
          </a:bodyPr>
          <a:lstStyle/>
          <a:p>
            <a:pPr>
              <a:lnSpc>
                <a:spcPts val="1960"/>
              </a:lnSpc>
            </a:pPr>
            <a:r>
              <a:rPr lang="en-US">
                <a:solidFill>
                  <a:srgbClr val="0A0A0A"/>
                </a:solidFill>
                <a:latin typeface="Segoe UI"/>
                <a:ea typeface="Segoe UI"/>
                <a:cs typeface="Segoe UI"/>
                <a:sym typeface="Segoe UI"/>
              </a:rPr>
              <a:t>of lawyers use at least one AI tool daily, and 62% report time savings worth 6-20% of their week.¹</a:t>
            </a:r>
          </a:p>
          <a:p>
            <a:pPr algn="l">
              <a:lnSpc>
                <a:spcPts val="1960"/>
              </a:lnSpc>
            </a:pPr>
            <a:endParaRPr lang="en-US">
              <a:solidFill>
                <a:srgbClr val="0A0A0A"/>
              </a:solidFill>
              <a:latin typeface="Segoe UI"/>
              <a:ea typeface="Segoe UI"/>
              <a:cs typeface="Segoe UI"/>
              <a:sym typeface="Segoe UI"/>
            </a:endParaRPr>
          </a:p>
          <a:p>
            <a:pPr>
              <a:lnSpc>
                <a:spcPts val="1960"/>
              </a:lnSpc>
            </a:pPr>
            <a:r>
              <a:rPr lang="en-US">
                <a:solidFill>
                  <a:srgbClr val="0A0A0A"/>
                </a:solidFill>
                <a:highlight>
                  <a:srgbClr val="FFFF00"/>
                </a:highlight>
                <a:latin typeface="Segoe UI"/>
                <a:ea typeface="Segoe UI"/>
                <a:cs typeface="Segoe UI"/>
                <a:sym typeface="Segoe UI"/>
              </a:rPr>
              <a:t>[Firm]</a:t>
            </a:r>
            <a:r>
              <a:rPr lang="en-US">
                <a:solidFill>
                  <a:srgbClr val="0A0A0A"/>
                </a:solidFill>
                <a:latin typeface="Segoe UI"/>
                <a:ea typeface="Segoe UI"/>
                <a:cs typeface="Segoe UI"/>
                <a:sym typeface="Segoe UI"/>
              </a:rPr>
              <a:t> will see increased capacity as AI makes us more efficient. Thus, capacity has stopped being the limit on growth, and we need a renewed focus on winning work.</a:t>
            </a:r>
            <a:endParaRPr lang="en-US">
              <a:solidFill>
                <a:srgbClr val="0A0A0A"/>
              </a:solidFill>
              <a:latin typeface="Segoe UI"/>
              <a:ea typeface="Segoe UI"/>
              <a:cs typeface="Segoe UI"/>
            </a:endParaRPr>
          </a:p>
        </p:txBody>
      </p:sp>
      <p:sp>
        <p:nvSpPr>
          <p:cNvPr id="21" name="TextBox 21"/>
          <p:cNvSpPr txBox="1"/>
          <p:nvPr/>
        </p:nvSpPr>
        <p:spPr>
          <a:xfrm>
            <a:off x="6814473" y="4757760"/>
            <a:ext cx="4665548" cy="1795363"/>
          </a:xfrm>
          <a:prstGeom prst="rect">
            <a:avLst/>
          </a:prstGeom>
        </p:spPr>
        <p:txBody>
          <a:bodyPr lIns="0" tIns="0" rIns="0" bIns="0" rtlCol="0" anchor="t">
            <a:spAutoFit/>
          </a:bodyPr>
          <a:lstStyle/>
          <a:p>
            <a:pPr>
              <a:lnSpc>
                <a:spcPts val="1960"/>
              </a:lnSpc>
            </a:pPr>
            <a:r>
              <a:rPr lang="en-US">
                <a:solidFill>
                  <a:srgbClr val="0A0A0A"/>
                </a:solidFill>
                <a:latin typeface="Segoe UI"/>
                <a:ea typeface="Segoe UI"/>
                <a:cs typeface="Segoe UI"/>
                <a:sym typeface="Segoe UI"/>
              </a:rPr>
              <a:t>of in-house counsel expect AI to reduce their reliance on outside counsel², and senior legal leaders expect external legal spend to fall by 20-40% over the next 3 years.</a:t>
            </a:r>
            <a:r>
              <a:rPr lang="en-US" baseline="30000">
                <a:solidFill>
                  <a:srgbClr val="0A0A0A"/>
                </a:solidFill>
                <a:latin typeface="Segoe UI"/>
                <a:ea typeface="Segoe UI"/>
                <a:cs typeface="Segoe UI"/>
                <a:sym typeface="Segoe UI"/>
              </a:rPr>
              <a:t>3</a:t>
            </a:r>
            <a:endParaRPr lang="en-US" baseline="30000">
              <a:solidFill>
                <a:srgbClr val="0A0A0A"/>
              </a:solidFill>
              <a:latin typeface="Segoe UI"/>
              <a:ea typeface="Segoe UI"/>
              <a:cs typeface="Segoe UI"/>
            </a:endParaRPr>
          </a:p>
          <a:p>
            <a:pPr algn="l">
              <a:lnSpc>
                <a:spcPts val="1960"/>
              </a:lnSpc>
            </a:pPr>
            <a:endParaRPr lang="en-US">
              <a:solidFill>
                <a:srgbClr val="0A0A0A"/>
              </a:solidFill>
              <a:latin typeface="Segoe UI"/>
              <a:ea typeface="Segoe UI"/>
              <a:cs typeface="Segoe UI"/>
              <a:sym typeface="Segoe UI"/>
            </a:endParaRPr>
          </a:p>
          <a:p>
            <a:pPr>
              <a:lnSpc>
                <a:spcPts val="1960"/>
              </a:lnSpc>
            </a:pPr>
            <a:r>
              <a:rPr lang="en-US">
                <a:solidFill>
                  <a:srgbClr val="0A0A0A"/>
                </a:solidFill>
                <a:latin typeface="Segoe UI"/>
                <a:ea typeface="Segoe UI"/>
                <a:cs typeface="Segoe UI"/>
                <a:sym typeface="Segoe UI"/>
              </a:rPr>
              <a:t>More firms will be competing for a smaller pool of work, putting pressure on pricing.</a:t>
            </a:r>
            <a:endParaRPr lang="en-US">
              <a:solidFill>
                <a:srgbClr val="0A0A0A"/>
              </a:solidFill>
              <a:latin typeface="Segoe UI"/>
              <a:ea typeface="Segoe UI"/>
              <a:cs typeface="Segoe UI"/>
            </a:endParaRPr>
          </a:p>
        </p:txBody>
      </p:sp>
      <p:sp>
        <p:nvSpPr>
          <p:cNvPr id="22" name="TextBox 22"/>
          <p:cNvSpPr txBox="1"/>
          <p:nvPr/>
        </p:nvSpPr>
        <p:spPr>
          <a:xfrm>
            <a:off x="12376150" y="4757760"/>
            <a:ext cx="4670692" cy="1538883"/>
          </a:xfrm>
          <a:prstGeom prst="rect">
            <a:avLst/>
          </a:prstGeom>
        </p:spPr>
        <p:txBody>
          <a:bodyPr lIns="0" tIns="0" rIns="0" bIns="0" rtlCol="0" anchor="t">
            <a:spAutoFit/>
          </a:bodyPr>
          <a:lstStyle/>
          <a:p>
            <a:pPr>
              <a:lnSpc>
                <a:spcPts val="1960"/>
              </a:lnSpc>
            </a:pPr>
            <a:r>
              <a:rPr lang="en-US">
                <a:solidFill>
                  <a:srgbClr val="0A0A0A"/>
                </a:solidFill>
                <a:latin typeface="Segoe UI"/>
                <a:cs typeface="Segoe UI"/>
                <a:sym typeface="Segoe UI"/>
              </a:rPr>
              <a:t>of corporate counsel valued a firm's use of AI in 2026, down from 61% in 2025.</a:t>
            </a:r>
            <a:r>
              <a:rPr lang="en-US" baseline="30000">
                <a:solidFill>
                  <a:srgbClr val="0A0A0A"/>
                </a:solidFill>
                <a:latin typeface="Segoe UI"/>
                <a:cs typeface="Segoe UI"/>
                <a:sym typeface="Segoe UI"/>
              </a:rPr>
              <a:t>4</a:t>
            </a:r>
          </a:p>
          <a:p>
            <a:pPr>
              <a:lnSpc>
                <a:spcPts val="1960"/>
              </a:lnSpc>
            </a:pPr>
            <a:endParaRPr lang="en-US">
              <a:solidFill>
                <a:srgbClr val="0A0A0A"/>
              </a:solidFill>
              <a:latin typeface="Segoe UI"/>
              <a:cs typeface="Segoe UI"/>
              <a:sym typeface="Segoe UI"/>
            </a:endParaRPr>
          </a:p>
          <a:p>
            <a:pPr>
              <a:lnSpc>
                <a:spcPts val="1960"/>
              </a:lnSpc>
            </a:pPr>
            <a:r>
              <a:rPr lang="en-US">
                <a:solidFill>
                  <a:srgbClr val="0A0A0A"/>
                </a:solidFill>
                <a:latin typeface="Segoe UI"/>
                <a:cs typeface="Segoe UI"/>
                <a:sym typeface="Segoe UI"/>
              </a:rPr>
              <a:t>AI adoption has stopped setting firms apart. Relationships are the biggest differentiator for firms today.</a:t>
            </a:r>
            <a:endParaRPr lang="en-US">
              <a:solidFill>
                <a:srgbClr val="0A0A0A"/>
              </a:solidFill>
              <a:ea typeface="Segoe UI"/>
              <a:cs typeface="Segoe UI"/>
            </a:endParaRPr>
          </a:p>
        </p:txBody>
      </p:sp>
      <p:sp>
        <p:nvSpPr>
          <p:cNvPr id="23" name="TextBox 23"/>
          <p:cNvSpPr txBox="1"/>
          <p:nvPr/>
        </p:nvSpPr>
        <p:spPr>
          <a:xfrm>
            <a:off x="1294396" y="4056562"/>
            <a:ext cx="3647734" cy="418320"/>
          </a:xfrm>
          <a:prstGeom prst="rect">
            <a:avLst/>
          </a:prstGeom>
        </p:spPr>
        <p:txBody>
          <a:bodyPr lIns="0" tIns="0" rIns="0" bIns="0" rtlCol="0" anchor="t">
            <a:spAutoFit/>
          </a:bodyPr>
          <a:lstStyle/>
          <a:p>
            <a:pPr algn="l">
              <a:lnSpc>
                <a:spcPts val="2879"/>
              </a:lnSpc>
            </a:pPr>
            <a:r>
              <a:rPr lang="en-US" sz="4800">
                <a:solidFill>
                  <a:srgbClr val="0A0A0A"/>
                </a:solidFill>
                <a:latin typeface="Segoe UI" panose="020B0502040204020203" pitchFamily="34" charset="0"/>
                <a:ea typeface="Segoe UI Semibold"/>
                <a:cs typeface="Segoe UI" panose="020B0502040204020203" pitchFamily="34" charset="0"/>
                <a:sym typeface="Segoe UI Semibold"/>
              </a:rPr>
              <a:t>92%</a:t>
            </a:r>
          </a:p>
        </p:txBody>
      </p:sp>
      <p:sp>
        <p:nvSpPr>
          <p:cNvPr id="24" name="TextBox 24"/>
          <p:cNvSpPr txBox="1"/>
          <p:nvPr/>
        </p:nvSpPr>
        <p:spPr>
          <a:xfrm>
            <a:off x="12376150" y="4062077"/>
            <a:ext cx="4289344" cy="418320"/>
          </a:xfrm>
          <a:prstGeom prst="rect">
            <a:avLst/>
          </a:prstGeom>
        </p:spPr>
        <p:txBody>
          <a:bodyPr lIns="0" tIns="0" rIns="0" bIns="0" rtlCol="0" anchor="t">
            <a:spAutoFit/>
          </a:bodyPr>
          <a:lstStyle/>
          <a:p>
            <a:pPr algn="l">
              <a:lnSpc>
                <a:spcPts val="2879"/>
              </a:lnSpc>
            </a:pPr>
            <a:r>
              <a:rPr lang="en-US" sz="4800">
                <a:solidFill>
                  <a:srgbClr val="0A0A0A"/>
                </a:solidFill>
                <a:latin typeface="Segoe UI"/>
                <a:ea typeface="Segoe UI"/>
                <a:cs typeface="Segoe UI"/>
                <a:sym typeface="Segoe UI"/>
              </a:rPr>
              <a:t>21%</a:t>
            </a:r>
          </a:p>
        </p:txBody>
      </p:sp>
      <p:sp>
        <p:nvSpPr>
          <p:cNvPr id="25" name="TextBox 25"/>
          <p:cNvSpPr txBox="1"/>
          <p:nvPr/>
        </p:nvSpPr>
        <p:spPr>
          <a:xfrm>
            <a:off x="6813545" y="4062077"/>
            <a:ext cx="3784938" cy="418320"/>
          </a:xfrm>
          <a:prstGeom prst="rect">
            <a:avLst/>
          </a:prstGeom>
        </p:spPr>
        <p:txBody>
          <a:bodyPr lIns="0" tIns="0" rIns="0" bIns="0" rtlCol="0" anchor="t">
            <a:spAutoFit/>
          </a:bodyPr>
          <a:lstStyle/>
          <a:p>
            <a:pPr algn="l">
              <a:lnSpc>
                <a:spcPts val="2879"/>
              </a:lnSpc>
            </a:pPr>
            <a:r>
              <a:rPr lang="en-US" sz="4800">
                <a:solidFill>
                  <a:srgbClr val="0A0A0A"/>
                </a:solidFill>
                <a:latin typeface="Segoe UI"/>
                <a:ea typeface="Segoe UI"/>
                <a:cs typeface="Segoe UI"/>
                <a:sym typeface="Segoe UI"/>
              </a:rPr>
              <a:t>64%</a:t>
            </a:r>
          </a:p>
        </p:txBody>
      </p:sp>
      <p:sp>
        <p:nvSpPr>
          <p:cNvPr id="26" name="TextBox 26"/>
          <p:cNvSpPr txBox="1"/>
          <p:nvPr/>
        </p:nvSpPr>
        <p:spPr>
          <a:xfrm>
            <a:off x="1032923" y="9653622"/>
            <a:ext cx="11827726" cy="163699"/>
          </a:xfrm>
          <a:prstGeom prst="rect">
            <a:avLst/>
          </a:prstGeom>
        </p:spPr>
        <p:txBody>
          <a:bodyPr wrap="square" lIns="0" tIns="0" rIns="0" bIns="0" rtlCol="0" anchor="t">
            <a:spAutoFit/>
          </a:bodyPr>
          <a:lstStyle/>
          <a:p>
            <a:pPr>
              <a:lnSpc>
                <a:spcPts val="1400"/>
              </a:lnSpc>
            </a:pPr>
            <a:r>
              <a:rPr lang="en-US" sz="1000">
                <a:solidFill>
                  <a:srgbClr val="8A8884"/>
                </a:solidFill>
                <a:latin typeface="Segoe UI"/>
                <a:ea typeface="Segoe UI"/>
                <a:cs typeface="Segoe UI"/>
                <a:sym typeface="Segoe UI"/>
              </a:rPr>
              <a:t>¹ Wolters Kluwer, Future Ready Lawyer 2026. ² ACC and </a:t>
            </a:r>
            <a:r>
              <a:rPr lang="en-US" sz="1000" err="1">
                <a:solidFill>
                  <a:srgbClr val="8A8884"/>
                </a:solidFill>
                <a:latin typeface="Segoe UI"/>
                <a:ea typeface="Segoe UI"/>
                <a:cs typeface="Segoe UI"/>
                <a:sym typeface="Segoe UI"/>
              </a:rPr>
              <a:t>Everlaw</a:t>
            </a:r>
            <a:r>
              <a:rPr lang="en-US" sz="1000">
                <a:solidFill>
                  <a:srgbClr val="8A8884"/>
                </a:solidFill>
                <a:latin typeface="Segoe UI"/>
                <a:ea typeface="Segoe UI"/>
                <a:cs typeface="Segoe UI"/>
                <a:sym typeface="Segoe UI"/>
              </a:rPr>
              <a:t>, 2025 ³ Deloitte, The AI Imperative. </a:t>
            </a:r>
            <a:r>
              <a:rPr lang="en-US" sz="1000" baseline="30000">
                <a:solidFill>
                  <a:srgbClr val="8A8884"/>
                </a:solidFill>
                <a:latin typeface="Segoe UI"/>
                <a:ea typeface="Segoe UI"/>
                <a:cs typeface="Segoe UI"/>
                <a:sym typeface="Segoe UI"/>
              </a:rPr>
              <a:t>4</a:t>
            </a:r>
            <a:r>
              <a:rPr lang="en-US" sz="1000">
                <a:solidFill>
                  <a:srgbClr val="8A8884"/>
                </a:solidFill>
                <a:latin typeface="Segoe UI"/>
                <a:ea typeface="Segoe UI"/>
                <a:cs typeface="Segoe UI"/>
                <a:sym typeface="Segoe UI"/>
              </a:rPr>
              <a:t> BTI Consulting, 2025 and 2026. All cited in </a:t>
            </a:r>
            <a:r>
              <a:rPr lang="en-US" sz="1000" err="1">
                <a:solidFill>
                  <a:srgbClr val="8A8884"/>
                </a:solidFill>
                <a:latin typeface="Segoe UI"/>
                <a:ea typeface="Segoe UI"/>
                <a:cs typeface="Segoe UI"/>
                <a:sym typeface="Segoe UI"/>
              </a:rPr>
              <a:t>Nexl's</a:t>
            </a:r>
            <a:r>
              <a:rPr lang="en-US" sz="1000">
                <a:solidFill>
                  <a:srgbClr val="8A8884"/>
                </a:solidFill>
                <a:latin typeface="Segoe UI"/>
                <a:ea typeface="Segoe UI"/>
                <a:cs typeface="Segoe UI"/>
                <a:sym typeface="Segoe UI"/>
              </a:rPr>
              <a:t> white paper, </a:t>
            </a:r>
            <a:r>
              <a:rPr lang="en-US" sz="1000">
                <a:solidFill>
                  <a:srgbClr val="8A8884"/>
                </a:solidFill>
                <a:latin typeface="Segoe UI"/>
                <a:cs typeface="Segoe UI"/>
                <a:sym typeface="Segoe UI"/>
                <a:hlinkClick r:id="rId6">
                  <a:extLst>
                    <a:ext uri="{A12FA001-AC4F-418D-AE19-62706E023703}">
                      <ahyp:hlinkClr xmlns:ahyp="http://schemas.microsoft.com/office/drawing/2018/hyperlinkcolor" val="tx"/>
                    </a:ext>
                  </a:extLst>
                </a:hlinkClick>
              </a:rPr>
              <a:t>The new constraint on law firm growth (2026)</a:t>
            </a:r>
            <a:r>
              <a:rPr lang="en-US" sz="1000">
                <a:solidFill>
                  <a:srgbClr val="8A8884"/>
                </a:solidFill>
                <a:latin typeface="Segoe UI"/>
                <a:cs typeface="Segoe UI"/>
                <a:sym typeface="Segoe UI"/>
              </a:rPr>
              <a:t>.</a:t>
            </a:r>
          </a:p>
        </p:txBody>
      </p:sp>
      <p:sp>
        <p:nvSpPr>
          <p:cNvPr id="27" name="Freeform 27"/>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7"/>
            <a:stretch>
              <a:fillRect l="-216309" t="-142429" b="-241828"/>
            </a:stretch>
          </a:blipFill>
        </p:spPr>
        <p:txBody>
          <a:bodyPr/>
          <a:lstStyle/>
          <a:p>
            <a:endParaRPr lang="en-US"/>
          </a:p>
        </p:txBody>
      </p:sp>
      <p:sp>
        <p:nvSpPr>
          <p:cNvPr id="31" name="Rectangle: Diagonal Corners Rounded 30">
            <a:extLst>
              <a:ext uri="{FF2B5EF4-FFF2-40B4-BE49-F238E27FC236}">
                <a16:creationId xmlns:a16="http://schemas.microsoft.com/office/drawing/2014/main" id="{CAFFF684-C4A9-E4D0-CB83-3988E9D99513}"/>
              </a:ext>
            </a:extLst>
          </p:cNvPr>
          <p:cNvSpPr/>
          <p:nvPr/>
        </p:nvSpPr>
        <p:spPr>
          <a:xfrm>
            <a:off x="14055332" y="8862925"/>
            <a:ext cx="4004416" cy="11925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600" b="1">
                <a:solidFill>
                  <a:srgbClr val="0F0E0D"/>
                </a:solidFill>
                <a:latin typeface="Segoe UI"/>
                <a:ea typeface="+mn-lt"/>
                <a:cs typeface="Segoe UI"/>
              </a:rPr>
              <a:t> </a:t>
            </a:r>
            <a:r>
              <a:rPr lang="en-GB" sz="1400">
                <a:solidFill>
                  <a:srgbClr val="000000"/>
                </a:solidFill>
                <a:latin typeface="Segoe UI"/>
                <a:ea typeface="+mn-lt"/>
                <a:cs typeface="Segoe UI"/>
              </a:rPr>
              <a:t>Use this slide to communicate industry trends and evidence to support your legal tech business case.</a:t>
            </a:r>
            <a:endParaRPr lang="en-US" sz="1400">
              <a:solidFill>
                <a:srgbClr val="000000"/>
              </a:solidFill>
              <a:latin typeface="Segoe UI"/>
              <a:ea typeface="+mn-lt"/>
              <a:cs typeface="Segoe U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450514"/>
            <a:chOff x="0" y="0"/>
            <a:chExt cx="4816593" cy="645403"/>
          </a:xfrm>
        </p:grpSpPr>
        <p:sp>
          <p:nvSpPr>
            <p:cNvPr id="3" name="Freeform 3"/>
            <p:cNvSpPr/>
            <p:nvPr/>
          </p:nvSpPr>
          <p:spPr>
            <a:xfrm>
              <a:off x="0" y="0"/>
              <a:ext cx="4816592" cy="645403"/>
            </a:xfrm>
            <a:custGeom>
              <a:avLst/>
              <a:gdLst/>
              <a:ahLst/>
              <a:cxnLst/>
              <a:rect l="l" t="t" r="r" b="b"/>
              <a:pathLst>
                <a:path w="4816592" h="645403">
                  <a:moveTo>
                    <a:pt x="0" y="0"/>
                  </a:moveTo>
                  <a:lnTo>
                    <a:pt x="4816592" y="0"/>
                  </a:lnTo>
                  <a:lnTo>
                    <a:pt x="4816592" y="645403"/>
                  </a:lnTo>
                  <a:lnTo>
                    <a:pt x="0" y="645403"/>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4" name="TextBox 4"/>
            <p:cNvSpPr txBox="1"/>
            <p:nvPr/>
          </p:nvSpPr>
          <p:spPr>
            <a:xfrm>
              <a:off x="0" y="28575"/>
              <a:ext cx="4816593" cy="616828"/>
            </a:xfrm>
            <a:prstGeom prst="rect">
              <a:avLst/>
            </a:prstGeom>
          </p:spPr>
          <p:txBody>
            <a:bodyPr lIns="50800" tIns="50800" rIns="50800" bIns="50800" rtlCol="0" anchor="ctr"/>
            <a:lstStyle/>
            <a:p>
              <a:pPr algn="ctr">
                <a:lnSpc>
                  <a:spcPts val="1344"/>
                </a:lnSpc>
              </a:pPr>
              <a:endParaRPr/>
            </a:p>
          </p:txBody>
        </p:sp>
      </p:grpSp>
      <p:sp>
        <p:nvSpPr>
          <p:cNvPr id="5" name="TextBox 5"/>
          <p:cNvSpPr txBox="1"/>
          <p:nvPr/>
        </p:nvSpPr>
        <p:spPr>
          <a:xfrm>
            <a:off x="1092241" y="949481"/>
            <a:ext cx="3080296" cy="392809"/>
          </a:xfrm>
          <a:prstGeom prst="rect">
            <a:avLst/>
          </a:prstGeom>
        </p:spPr>
        <p:txBody>
          <a:bodyPr lIns="0" tIns="0" rIns="0" bIns="0" rtlCol="0" anchor="t">
            <a:spAutoFit/>
          </a:bodyPr>
          <a:lstStyle/>
          <a:p>
            <a:pPr algn="l">
              <a:lnSpc>
                <a:spcPts val="1512"/>
              </a:lnSpc>
            </a:pPr>
            <a:r>
              <a:rPr lang="en-US" sz="1400" spc="205">
                <a:solidFill>
                  <a:srgbClr val="F79A83"/>
                </a:solidFill>
                <a:latin typeface="Segoe UI"/>
                <a:ea typeface="PP Neue Montreal 1"/>
                <a:cs typeface="Segoe UI"/>
                <a:sym typeface="PP Neue Montreal 1"/>
              </a:rPr>
              <a:t>CURRENT STATE</a:t>
            </a:r>
            <a:endParaRPr lang="en-US" sz="1400" spc="205">
              <a:solidFill>
                <a:srgbClr val="F79A83"/>
              </a:solidFill>
              <a:latin typeface="Segoe UI"/>
              <a:ea typeface="PP Neue Montreal 1"/>
              <a:cs typeface="Segoe UI"/>
            </a:endParaRPr>
          </a:p>
          <a:p>
            <a:pPr algn="l">
              <a:lnSpc>
                <a:spcPts val="1512"/>
              </a:lnSpc>
            </a:pPr>
            <a:endParaRPr lang="en-US" sz="1400" spc="205">
              <a:solidFill>
                <a:srgbClr val="F79A83"/>
              </a:solidFill>
              <a:latin typeface="PP Neue Montreal 1"/>
              <a:ea typeface="PP Neue Montreal 1"/>
              <a:cs typeface="PP Neue Montreal 1"/>
              <a:sym typeface="PP Neue Montreal 1"/>
            </a:endParaRPr>
          </a:p>
        </p:txBody>
      </p:sp>
      <p:sp>
        <p:nvSpPr>
          <p:cNvPr id="6" name="TextBox 6"/>
          <p:cNvSpPr txBox="1"/>
          <p:nvPr/>
        </p:nvSpPr>
        <p:spPr>
          <a:xfrm>
            <a:off x="1060195" y="1366371"/>
            <a:ext cx="13063036" cy="564257"/>
          </a:xfrm>
          <a:prstGeom prst="rect">
            <a:avLst/>
          </a:prstGeom>
        </p:spPr>
        <p:txBody>
          <a:bodyPr wrap="square" lIns="0" tIns="0" rIns="0" bIns="0" rtlCol="0" anchor="t">
            <a:spAutoFit/>
          </a:bodyPr>
          <a:lstStyle/>
          <a:p>
            <a:pPr>
              <a:lnSpc>
                <a:spcPts val="4377"/>
              </a:lnSpc>
            </a:pPr>
            <a:r>
              <a:rPr lang="en-US" sz="3950" spc="-35">
                <a:solidFill>
                  <a:srgbClr val="FFFFFF"/>
                </a:solidFill>
                <a:latin typeface="Segoe UI"/>
                <a:ea typeface="PP Neue Montreal 1"/>
                <a:cs typeface="Segoe UI"/>
                <a:sym typeface="PP Neue Montreal 1"/>
              </a:rPr>
              <a:t>How growth happens today at [firm name]</a:t>
            </a:r>
            <a:endParaRPr lang="en-US" sz="3950" spc="-35">
              <a:solidFill>
                <a:srgbClr val="FFFFFF"/>
              </a:solidFill>
              <a:latin typeface="Segoe UI"/>
              <a:ea typeface="PP Neue Montreal 1"/>
              <a:cs typeface="Segoe UI"/>
            </a:endParaRPr>
          </a:p>
        </p:txBody>
      </p:sp>
      <p:graphicFrame>
        <p:nvGraphicFramePr>
          <p:cNvPr id="8" name="Table 8"/>
          <p:cNvGraphicFramePr>
            <a:graphicFrameLocks noGrp="1"/>
          </p:cNvGraphicFramePr>
          <p:nvPr>
            <p:extLst>
              <p:ext uri="{D42A27DB-BD31-4B8C-83A1-F6EECF244321}">
                <p14:modId xmlns:p14="http://schemas.microsoft.com/office/powerpoint/2010/main" val="1773544002"/>
              </p:ext>
            </p:extLst>
          </p:nvPr>
        </p:nvGraphicFramePr>
        <p:xfrm>
          <a:off x="1025495" y="2926934"/>
          <a:ext cx="16181345" cy="6367731"/>
        </p:xfrm>
        <a:graphic>
          <a:graphicData uri="http://schemas.openxmlformats.org/drawingml/2006/table">
            <a:tbl>
              <a:tblPr/>
              <a:tblGrid>
                <a:gridCol w="3807293">
                  <a:extLst>
                    <a:ext uri="{9D8B030D-6E8A-4147-A177-3AD203B41FA5}">
                      <a16:colId xmlns:a16="http://schemas.microsoft.com/office/drawing/2014/main" val="20000"/>
                    </a:ext>
                  </a:extLst>
                </a:gridCol>
                <a:gridCol w="12374052">
                  <a:extLst>
                    <a:ext uri="{9D8B030D-6E8A-4147-A177-3AD203B41FA5}">
                      <a16:colId xmlns:a16="http://schemas.microsoft.com/office/drawing/2014/main" val="20001"/>
                    </a:ext>
                  </a:extLst>
                </a:gridCol>
              </a:tblGrid>
              <a:tr h="534366">
                <a:tc>
                  <a:txBody>
                    <a:bodyPr/>
                    <a:lstStyle/>
                    <a:p>
                      <a:pPr algn="l">
                        <a:lnSpc>
                          <a:spcPts val="2100"/>
                        </a:lnSpc>
                        <a:defRPr/>
                      </a:pPr>
                      <a:r>
                        <a:rPr lang="en-US" sz="2000" dirty="0">
                          <a:solidFill>
                            <a:srgbClr val="737373"/>
                          </a:solidFill>
                          <a:latin typeface="Segoe UI"/>
                          <a:ea typeface="PP Neue Montreal 1"/>
                          <a:cs typeface="Segoe UI"/>
                          <a:sym typeface="PP Neue Montreal 1"/>
                        </a:rPr>
                        <a:t>GROWTH CHANNEL</a:t>
                      </a:r>
                      <a:endParaRPr lang="en-US" sz="2000" dirty="0">
                        <a:latin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defRPr/>
                      </a:pPr>
                      <a:r>
                        <a:rPr lang="en-US" sz="2000" dirty="0">
                          <a:solidFill>
                            <a:srgbClr val="737373"/>
                          </a:solidFill>
                          <a:latin typeface="Segoe UI"/>
                          <a:ea typeface="PP Neue Montreal 1"/>
                          <a:cs typeface="Segoe UI"/>
                          <a:sym typeface="PP Neue Montreal 1"/>
                        </a:rPr>
                        <a:t>HOW IT WORKS TODAY</a:t>
                      </a:r>
                      <a:endParaRPr lang="en-US" sz="2000" dirty="0">
                        <a:latin typeface="Segoe UI"/>
                        <a:cs typeface="Segoe UI"/>
                      </a:endParaRPr>
                    </a:p>
                  </a:txBody>
                  <a:tcPr marL="152400" marR="152400" marT="152400" marB="152400"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230200">
                <a:tc>
                  <a:txBody>
                    <a:bodyPr/>
                    <a:lstStyle/>
                    <a:p>
                      <a:pPr algn="l">
                        <a:lnSpc>
                          <a:spcPct val="150000"/>
                        </a:lnSpc>
                        <a:defRPr/>
                      </a:pPr>
                      <a:r>
                        <a:rPr lang="en-US" sz="2000" dirty="0">
                          <a:solidFill>
                            <a:srgbClr val="000000"/>
                          </a:solidFill>
                          <a:latin typeface="Segoe UI"/>
                          <a:ea typeface="PP Neue Montreal 1"/>
                          <a:cs typeface="Segoe UI"/>
                          <a:sym typeface="PP Neue Montreal 1"/>
                        </a:rPr>
                        <a:t>Referral network</a:t>
                      </a:r>
                      <a:endParaRPr lang="en-US" sz="2000" dirty="0">
                        <a:solidFill>
                          <a:schemeClr val="tx1"/>
                        </a:solidFill>
                        <a:latin typeface="Segoe UI"/>
                        <a:cs typeface="Segoe UI"/>
                      </a:endParaRPr>
                    </a:p>
                    <a:p>
                      <a:pPr algn="l">
                        <a:lnSpc>
                          <a:spcPct val="150000"/>
                        </a:lnSpc>
                      </a:pPr>
                      <a:r>
                        <a:rPr lang="en-US" sz="2000" dirty="0">
                          <a:solidFill>
                            <a:srgbClr val="737373"/>
                          </a:solidFill>
                          <a:latin typeface="Segoe UI"/>
                          <a:ea typeface="PP Neue Montreal 1"/>
                          <a:cs typeface="Segoe UI"/>
                          <a:sym typeface="PP Neue Montreal 1"/>
                        </a:rPr>
                        <a:t>Typically the largest channel</a:t>
                      </a: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defRPr/>
                      </a:pPr>
                      <a:r>
                        <a:rPr lang="en-US" sz="2000" spc="-11" dirty="0">
                          <a:solidFill>
                            <a:srgbClr val="0A0A0A"/>
                          </a:solidFill>
                          <a:latin typeface="Segoe UI"/>
                          <a:ea typeface="PP Neue Montreal 1"/>
                          <a:cs typeface="Segoe UI"/>
                          <a:sym typeface="PP Neue Montreal 1"/>
                        </a:rPr>
                        <a:t>Roughly </a:t>
                      </a:r>
                      <a:r>
                        <a:rPr lang="en-US" sz="2000" spc="-11" dirty="0">
                          <a:solidFill>
                            <a:srgbClr val="0A0A0A"/>
                          </a:solidFill>
                          <a:highlight>
                            <a:srgbClr val="FFFF00"/>
                          </a:highlight>
                          <a:latin typeface="Segoe UI"/>
                          <a:ea typeface="PP Neue Montreal 1"/>
                          <a:cs typeface="Segoe UI"/>
                          <a:sym typeface="PP Neue Montreal 1"/>
                        </a:rPr>
                        <a:t>[X]</a:t>
                      </a:r>
                      <a:r>
                        <a:rPr lang="en-US" sz="2000" spc="-11" dirty="0">
                          <a:solidFill>
                            <a:srgbClr val="0A0A0A"/>
                          </a:solidFill>
                          <a:latin typeface="Segoe UI"/>
                          <a:ea typeface="PP Neue Montreal 1"/>
                          <a:cs typeface="Segoe UI"/>
                          <a:sym typeface="PP Neue Montreal 1"/>
                        </a:rPr>
                        <a:t>% of new work arrives through referrals, principally from </a:t>
                      </a:r>
                      <a:r>
                        <a:rPr lang="en-US" sz="2000" spc="-11" dirty="0">
                          <a:solidFill>
                            <a:srgbClr val="0A0A0A"/>
                          </a:solidFill>
                          <a:highlight>
                            <a:srgbClr val="FFFF00"/>
                          </a:highlight>
                          <a:latin typeface="Segoe UI"/>
                          <a:ea typeface="PP Neue Montreal 1"/>
                          <a:cs typeface="Segoe UI"/>
                          <a:sym typeface="PP Neue Montreal 1"/>
                        </a:rPr>
                        <a:t>[referral source type].</a:t>
                      </a:r>
                      <a:r>
                        <a:rPr lang="en-US" sz="2000" spc="-11" dirty="0">
                          <a:solidFill>
                            <a:srgbClr val="0A0A0A"/>
                          </a:solidFill>
                          <a:latin typeface="Segoe UI"/>
                          <a:ea typeface="PP Neue Montreal 1"/>
                          <a:cs typeface="Segoe UI"/>
                          <a:sym typeface="PP Neue Montreal 1"/>
                        </a:rPr>
                        <a:t> Today that flow is tracked in </a:t>
                      </a:r>
                      <a:r>
                        <a:rPr lang="en-US" sz="2000" spc="-11" dirty="0">
                          <a:solidFill>
                            <a:srgbClr val="0A0A0A"/>
                          </a:solidFill>
                          <a:highlight>
                            <a:srgbClr val="FFFF00"/>
                          </a:highlight>
                          <a:latin typeface="Segoe UI"/>
                          <a:ea typeface="PP Neue Montreal 1"/>
                          <a:cs typeface="Segoe UI"/>
                          <a:sym typeface="PP Neue Montreal 1"/>
                        </a:rPr>
                        <a:t>[system / nowhere]</a:t>
                      </a:r>
                      <a:r>
                        <a:rPr lang="en-US" sz="2000" spc="-11" dirty="0">
                          <a:solidFill>
                            <a:srgbClr val="0A0A0A"/>
                          </a:solidFill>
                          <a:latin typeface="Segoe UI"/>
                          <a:ea typeface="PP Neue Montreal 1"/>
                          <a:cs typeface="Segoe UI"/>
                          <a:sym typeface="PP Neue Montreal 1"/>
                        </a:rPr>
                        <a:t>.</a:t>
                      </a:r>
                      <a:endParaRPr lang="en-US" sz="2000" spc="-11" dirty="0">
                        <a:solidFill>
                          <a:srgbClr val="0A0A0A"/>
                        </a:solidFill>
                        <a:latin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92817">
                <a:tc>
                  <a:txBody>
                    <a:bodyPr/>
                    <a:lstStyle/>
                    <a:p>
                      <a:pPr algn="l">
                        <a:lnSpc>
                          <a:spcPct val="150000"/>
                        </a:lnSpc>
                        <a:defRPr/>
                      </a:pPr>
                      <a:r>
                        <a:rPr lang="en-US" sz="2000" dirty="0">
                          <a:solidFill>
                            <a:schemeClr val="tx1"/>
                          </a:solidFill>
                          <a:latin typeface="Segoe UI"/>
                          <a:ea typeface="PP Neue Montreal 1"/>
                          <a:cs typeface="Segoe UI"/>
                          <a:sym typeface="PP Neue Montreal 1"/>
                        </a:rPr>
                        <a:t>Direct client relationships</a:t>
                      </a:r>
                      <a:endParaRPr lang="en-US" sz="2000" dirty="0">
                        <a:solidFill>
                          <a:schemeClr val="tx1"/>
                        </a:solidFill>
                        <a:latin typeface="Segoe UI"/>
                        <a:cs typeface="Segoe UI"/>
                      </a:endParaRPr>
                    </a:p>
                    <a:p>
                      <a:pPr algn="l">
                        <a:lnSpc>
                          <a:spcPct val="150000"/>
                        </a:lnSpc>
                      </a:pPr>
                      <a:r>
                        <a:rPr lang="en-US" sz="2000" dirty="0">
                          <a:solidFill>
                            <a:srgbClr val="8A8884"/>
                          </a:solidFill>
                          <a:latin typeface="Segoe UI"/>
                          <a:ea typeface="PP Neue Montreal 1"/>
                          <a:cs typeface="Segoe UI"/>
                          <a:sym typeface="PP Neue Montreal 1"/>
                        </a:rPr>
                        <a:t>Partner-held</a:t>
                      </a: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tc>
                  <a:txBody>
                    <a:bodyPr/>
                    <a:lstStyle/>
                    <a:p>
                      <a:pPr marL="342900" indent="-342900" algn="l">
                        <a:lnSpc>
                          <a:spcPct val="150000"/>
                        </a:lnSpc>
                        <a:buFont typeface="Arial"/>
                        <a:buChar char="•"/>
                      </a:pPr>
                      <a:r>
                        <a:rPr lang="en-US" sz="2000" dirty="0">
                          <a:solidFill>
                            <a:srgbClr val="0A0A0A"/>
                          </a:solidFill>
                          <a:highlight>
                            <a:srgbClr val="FFFF00"/>
                          </a:highlight>
                          <a:latin typeface="Segoe UI"/>
                          <a:ea typeface="PP Neue Montreal 1"/>
                          <a:cs typeface="Segoe UI"/>
                          <a:sym typeface="PP Neue Montreal 1"/>
                        </a:rPr>
                        <a:t>[N]</a:t>
                      </a:r>
                      <a:r>
                        <a:rPr lang="en-US" sz="2000" dirty="0">
                          <a:solidFill>
                            <a:srgbClr val="0A0A0A"/>
                          </a:solidFill>
                          <a:latin typeface="Segoe UI"/>
                          <a:ea typeface="PP Neue Montreal 1"/>
                          <a:cs typeface="Segoe UI"/>
                          <a:sym typeface="PP Neue Montreal 1"/>
                        </a:rPr>
                        <a:t> partners hold the firm’s largest client relationships, built over </a:t>
                      </a:r>
                      <a:r>
                        <a:rPr lang="en-US" sz="2000" dirty="0">
                          <a:solidFill>
                            <a:srgbClr val="0A0A0A"/>
                          </a:solidFill>
                          <a:highlight>
                            <a:srgbClr val="FFFF00"/>
                          </a:highlight>
                          <a:latin typeface="Segoe UI"/>
                          <a:ea typeface="PP Neue Montreal 1"/>
                          <a:cs typeface="Segoe UI"/>
                          <a:sym typeface="PP Neue Montreal 1"/>
                        </a:rPr>
                        <a:t>[X] </a:t>
                      </a:r>
                      <a:r>
                        <a:rPr lang="en-US" sz="2000" dirty="0">
                          <a:solidFill>
                            <a:srgbClr val="0A0A0A"/>
                          </a:solidFill>
                          <a:latin typeface="Segoe UI"/>
                          <a:ea typeface="PP Neue Montreal 1"/>
                          <a:cs typeface="Segoe UI"/>
                          <a:sym typeface="PP Neue Montreal 1"/>
                        </a:rPr>
                        <a:t>years.</a:t>
                      </a:r>
                      <a:endParaRPr lang="en-US" sz="2000" b="0" i="0" u="none" strike="noStrike" noProof="0" dirty="0">
                        <a:solidFill>
                          <a:srgbClr val="000000"/>
                        </a:solidFill>
                        <a:latin typeface="Segoe UI"/>
                        <a:cs typeface="Segoe UI"/>
                      </a:endParaRPr>
                    </a:p>
                    <a:p>
                      <a:pPr marL="342900" lvl="0" indent="-342900" algn="l">
                        <a:lnSpc>
                          <a:spcPct val="150000"/>
                        </a:lnSpc>
                        <a:buFont typeface="Arial"/>
                        <a:buChar char="•"/>
                      </a:pPr>
                      <a:r>
                        <a:rPr lang="en-US" sz="2000" b="0" i="0" u="none" strike="noStrike" noProof="0" dirty="0">
                          <a:solidFill>
                            <a:srgbClr val="0A0A0A"/>
                          </a:solidFill>
                          <a:latin typeface="Segoe UI"/>
                          <a:cs typeface="Segoe UI"/>
                        </a:rPr>
                        <a:t>Around </a:t>
                      </a:r>
                      <a:r>
                        <a:rPr lang="en-US" sz="2000" b="0" i="0" u="none" strike="noStrike" noProof="0" dirty="0">
                          <a:solidFill>
                            <a:srgbClr val="0A0A0A"/>
                          </a:solidFill>
                          <a:highlight>
                            <a:srgbClr val="FFFF00"/>
                          </a:highlight>
                          <a:latin typeface="Segoe UI"/>
                          <a:cs typeface="Segoe UI"/>
                        </a:rPr>
                        <a:t>[X]</a:t>
                      </a:r>
                      <a:r>
                        <a:rPr lang="en-US" sz="2000" b="0" i="0" u="none" strike="noStrike" noProof="0" dirty="0">
                          <a:solidFill>
                            <a:srgbClr val="0A0A0A"/>
                          </a:solidFill>
                          <a:latin typeface="Segoe UI"/>
                          <a:cs typeface="Segoe UI"/>
                        </a:rPr>
                        <a:t>% of origination sits with </a:t>
                      </a:r>
                      <a:r>
                        <a:rPr lang="en-US" sz="2000" b="0" i="0" u="none" strike="noStrike" noProof="0" dirty="0">
                          <a:solidFill>
                            <a:srgbClr val="0A0A0A"/>
                          </a:solidFill>
                          <a:highlight>
                            <a:srgbClr val="FFFF00"/>
                          </a:highlight>
                          <a:latin typeface="Segoe UI"/>
                          <a:cs typeface="Segoe UI"/>
                        </a:rPr>
                        <a:t>[N]</a:t>
                      </a:r>
                      <a:r>
                        <a:rPr lang="en-US" sz="2000" b="0" i="0" u="none" strike="noStrike" noProof="0" dirty="0">
                          <a:solidFill>
                            <a:srgbClr val="0A0A0A"/>
                          </a:solidFill>
                          <a:latin typeface="Segoe UI"/>
                          <a:cs typeface="Segoe UI"/>
                        </a:rPr>
                        <a:t> partners.</a:t>
                      </a:r>
                      <a:endParaRPr lang="en-US" sz="2000" b="0" i="0" u="none" strike="noStrike" noProof="0" dirty="0">
                        <a:solidFill>
                          <a:srgbClr val="000000"/>
                        </a:solidFill>
                        <a:latin typeface="Segoe UI"/>
                        <a:cs typeface="Segoe UI"/>
                      </a:endParaRPr>
                    </a:p>
                    <a:p>
                      <a:pPr marL="342900" lvl="0" indent="-342900" algn="l">
                        <a:lnSpc>
                          <a:spcPct val="150000"/>
                        </a:lnSpc>
                        <a:buFont typeface="Arial"/>
                        <a:buChar char="•"/>
                        <a:defRPr/>
                      </a:pPr>
                      <a:r>
                        <a:rPr lang="en-US" sz="2000" b="0" i="0" u="none" strike="noStrike" noProof="0" dirty="0">
                          <a:solidFill>
                            <a:srgbClr val="0A0A0A"/>
                          </a:solidFill>
                          <a:highlight>
                            <a:srgbClr val="FFFF00"/>
                          </a:highlight>
                          <a:latin typeface="Segoe UI"/>
                          <a:cs typeface="Segoe UI"/>
                        </a:rPr>
                        <a:t>[N]</a:t>
                      </a:r>
                      <a:r>
                        <a:rPr lang="en-US" sz="2000" b="0" i="0" u="none" strike="noStrike" noProof="0" dirty="0">
                          <a:solidFill>
                            <a:srgbClr val="0A0A0A"/>
                          </a:solidFill>
                          <a:latin typeface="Segoe UI"/>
                          <a:cs typeface="Segoe UI"/>
                        </a:rPr>
                        <a:t> partners are within </a:t>
                      </a:r>
                      <a:r>
                        <a:rPr lang="en-US" sz="2000" b="0" i="0" u="none" strike="noStrike" noProof="0" dirty="0">
                          <a:solidFill>
                            <a:srgbClr val="0A0A0A"/>
                          </a:solidFill>
                          <a:highlight>
                            <a:srgbClr val="FFFF00"/>
                          </a:highlight>
                          <a:latin typeface="Segoe UI"/>
                          <a:cs typeface="Segoe UI"/>
                        </a:rPr>
                        <a:t>[X]</a:t>
                      </a:r>
                      <a:r>
                        <a:rPr lang="en-US" sz="2000" b="0" i="0" u="none" strike="noStrike" noProof="0" dirty="0">
                          <a:solidFill>
                            <a:srgbClr val="0A0A0A"/>
                          </a:solidFill>
                          <a:latin typeface="Segoe UI"/>
                          <a:cs typeface="Segoe UI"/>
                        </a:rPr>
                        <a:t> years of retirement, holding </a:t>
                      </a:r>
                      <a:r>
                        <a:rPr lang="en-US" sz="2000" b="0" i="0" u="none" strike="noStrike" noProof="0" dirty="0">
                          <a:solidFill>
                            <a:srgbClr val="0A0A0A"/>
                          </a:solidFill>
                          <a:highlight>
                            <a:srgbClr val="FFFF00"/>
                          </a:highlight>
                          <a:latin typeface="Segoe UI"/>
                          <a:cs typeface="Segoe UI"/>
                        </a:rPr>
                        <a:t>[$X] </a:t>
                      </a:r>
                      <a:r>
                        <a:rPr lang="en-US" sz="2000" b="0" i="0" u="none" strike="noStrike" noProof="0" dirty="0">
                          <a:solidFill>
                            <a:srgbClr val="0A0A0A"/>
                          </a:solidFill>
                          <a:latin typeface="Segoe UI"/>
                          <a:cs typeface="Segoe UI"/>
                        </a:rPr>
                        <a:t>of originated revenue between them. Their relationships are captured in </a:t>
                      </a:r>
                      <a:r>
                        <a:rPr lang="en-US" sz="2000" b="0" i="0" u="none" strike="noStrike" noProof="0" dirty="0">
                          <a:solidFill>
                            <a:srgbClr val="0A0A0A"/>
                          </a:solidFill>
                          <a:highlight>
                            <a:srgbClr val="FFFF00"/>
                          </a:highlight>
                          <a:latin typeface="Segoe UI"/>
                          <a:cs typeface="Segoe UI"/>
                        </a:rPr>
                        <a:t>[system / nowhere]</a:t>
                      </a:r>
                      <a:r>
                        <a:rPr lang="en-US" sz="2000" b="0" i="0" u="none" strike="noStrike" noProof="0" dirty="0">
                          <a:solidFill>
                            <a:srgbClr val="0A0A0A"/>
                          </a:solidFill>
                          <a:latin typeface="Segoe UI"/>
                          <a:cs typeface="Segoe UI"/>
                        </a:rPr>
                        <a:t>. </a:t>
                      </a:r>
                      <a:endParaRPr lang="en-US" sz="2000" b="0" i="0" u="none" strike="noStrike" noProof="0" dirty="0">
                        <a:solidFill>
                          <a:srgbClr val="000000"/>
                        </a:solidFill>
                        <a:latin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129671">
                <a:tc>
                  <a:txBody>
                    <a:bodyPr/>
                    <a:lstStyle/>
                    <a:p>
                      <a:pPr lvl="0" algn="l">
                        <a:lnSpc>
                          <a:spcPct val="150000"/>
                        </a:lnSpc>
                        <a:buNone/>
                      </a:pPr>
                      <a:r>
                        <a:rPr lang="en-US" sz="2000" dirty="0">
                          <a:solidFill>
                            <a:schemeClr val="tx1"/>
                          </a:solidFill>
                          <a:latin typeface="Segoe UI"/>
                          <a:cs typeface="Segoe UI"/>
                        </a:rPr>
                        <a:t>Other</a:t>
                      </a:r>
                      <a:endParaRPr lang="en-US" dirty="0"/>
                    </a:p>
                    <a:p>
                      <a:pPr lvl="0" algn="l">
                        <a:lnSpc>
                          <a:spcPct val="150000"/>
                        </a:lnSpc>
                        <a:buNone/>
                      </a:pPr>
                      <a:r>
                        <a:rPr lang="en-US" sz="2000" dirty="0">
                          <a:solidFill>
                            <a:srgbClr val="8A8884"/>
                          </a:solidFill>
                          <a:latin typeface="Segoe UI"/>
                          <a:cs typeface="Segoe UI"/>
                        </a:rPr>
                        <a:t>Ad hoc/opportunistic </a:t>
                      </a:r>
                      <a:endParaRPr lang="en-US" dirty="0">
                        <a:sym typeface="PP Neue Montreal 1"/>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tc>
                  <a:txBody>
                    <a:bodyPr/>
                    <a:lstStyle/>
                    <a:p>
                      <a:pPr marL="342900" lvl="0" indent="-342900" algn="l">
                        <a:lnSpc>
                          <a:spcPct val="150000"/>
                        </a:lnSpc>
                        <a:buFont typeface="Arial"/>
                        <a:buChar char="•"/>
                      </a:pPr>
                      <a:r>
                        <a:rPr lang="en-US" sz="2000" b="0" i="0" u="none" strike="noStrike" baseline="0" noProof="0" dirty="0">
                          <a:solidFill>
                            <a:srgbClr val="0A0A0A"/>
                          </a:solidFill>
                          <a:latin typeface="Segoe UI"/>
                          <a:cs typeface="Segoe UI"/>
                        </a:rPr>
                        <a:t>Cross-sell opportunities are surfaced </a:t>
                      </a:r>
                      <a:r>
                        <a:rPr lang="en-US" sz="2000" b="0" i="0" u="none" strike="noStrike" baseline="0" noProof="0" dirty="0">
                          <a:solidFill>
                            <a:srgbClr val="0A0A0A"/>
                          </a:solidFill>
                          <a:highlight>
                            <a:srgbClr val="FFFF00"/>
                          </a:highlight>
                          <a:latin typeface="Segoe UI"/>
                          <a:cs typeface="Segoe UI"/>
                        </a:rPr>
                        <a:t>[only once a client raises it / some other way]</a:t>
                      </a:r>
                      <a:r>
                        <a:rPr lang="en-US" sz="2000" b="0" i="0" u="none" strike="noStrike" baseline="0" noProof="0" dirty="0">
                          <a:solidFill>
                            <a:srgbClr val="0A0A0A"/>
                          </a:solidFill>
                          <a:latin typeface="Segoe UI"/>
                          <a:cs typeface="Segoe UI"/>
                        </a:rPr>
                        <a:t>.</a:t>
                      </a:r>
                    </a:p>
                    <a:p>
                      <a:pPr marL="342900" lvl="0" indent="-342900" algn="l">
                        <a:lnSpc>
                          <a:spcPct val="150000"/>
                        </a:lnSpc>
                        <a:buFont typeface="Arial"/>
                        <a:buChar char="•"/>
                      </a:pPr>
                      <a:r>
                        <a:rPr lang="en-US" sz="2000" b="0" i="0" u="none" strike="noStrike" baseline="0" noProof="0" dirty="0">
                          <a:solidFill>
                            <a:srgbClr val="0A0A0A"/>
                          </a:solidFill>
                          <a:highlight>
                            <a:srgbClr val="FFFF00"/>
                          </a:highlight>
                          <a:latin typeface="Segoe UI"/>
                          <a:cs typeface="Segoe UI"/>
                        </a:rPr>
                        <a:t>[N]</a:t>
                      </a:r>
                      <a:r>
                        <a:rPr lang="en-US" sz="2000" b="0" i="0" u="none" strike="noStrike" baseline="0" noProof="0" dirty="0">
                          <a:solidFill>
                            <a:srgbClr val="0A0A0A"/>
                          </a:solidFill>
                          <a:latin typeface="Segoe UI"/>
                          <a:cs typeface="Segoe UI"/>
                        </a:rPr>
                        <a:t> partners logged no structured BD activity at all in the last </a:t>
                      </a:r>
                      <a:r>
                        <a:rPr lang="en-US" sz="2000" b="0" i="0" u="none" strike="noStrike" baseline="0" noProof="0" dirty="0">
                          <a:solidFill>
                            <a:srgbClr val="0A0A0A"/>
                          </a:solidFill>
                          <a:highlight>
                            <a:srgbClr val="FFFF00"/>
                          </a:highlight>
                          <a:latin typeface="Segoe UI"/>
                          <a:cs typeface="Segoe UI"/>
                        </a:rPr>
                        <a:t>[X] </a:t>
                      </a:r>
                      <a:r>
                        <a:rPr lang="en-US" sz="2000" b="0" i="0" u="none" strike="noStrike" baseline="0" noProof="0" dirty="0">
                          <a:solidFill>
                            <a:srgbClr val="0A0A0A"/>
                          </a:solidFill>
                          <a:latin typeface="Segoe UI"/>
                          <a:cs typeface="Segoe UI"/>
                        </a:rPr>
                        <a:t>months.</a:t>
                      </a:r>
                    </a:p>
                    <a:p>
                      <a:pPr marL="342900" lvl="0" indent="-342900" algn="l">
                        <a:lnSpc>
                          <a:spcPct val="150000"/>
                        </a:lnSpc>
                        <a:buFont typeface="Arial"/>
                        <a:buChar char="•"/>
                      </a:pPr>
                      <a:r>
                        <a:rPr lang="en-US" sz="2000" b="0" i="0" u="none" strike="noStrike" kern="1200" baseline="0" noProof="0" dirty="0">
                          <a:solidFill>
                            <a:srgbClr val="0A0A0A"/>
                          </a:solidFill>
                          <a:latin typeface="Segoe UI"/>
                          <a:ea typeface="+mn-ea"/>
                          <a:cs typeface="Segoe UI"/>
                        </a:rPr>
                        <a:t>Lateral hires start blind to relationships the firm already has, costing </a:t>
                      </a:r>
                      <a:r>
                        <a:rPr lang="en-US" sz="2000" b="0" i="0" u="none" strike="noStrike" kern="1200" baseline="0" noProof="0" dirty="0">
                          <a:solidFill>
                            <a:srgbClr val="0A0A0A"/>
                          </a:solidFill>
                          <a:highlight>
                            <a:srgbClr val="FFFF00"/>
                          </a:highlight>
                          <a:latin typeface="Segoe UI"/>
                          <a:ea typeface="+mn-ea"/>
                          <a:cs typeface="Segoe UI"/>
                        </a:rPr>
                        <a:t>[X]</a:t>
                      </a:r>
                      <a:r>
                        <a:rPr lang="en-US" sz="2000" b="0" i="0" u="none" strike="noStrike" kern="1200" baseline="0" noProof="0" dirty="0">
                          <a:solidFill>
                            <a:srgbClr val="0A0A0A"/>
                          </a:solidFill>
                          <a:latin typeface="Segoe UI"/>
                          <a:ea typeface="+mn-ea"/>
                          <a:cs typeface="Segoe UI"/>
                        </a:rPr>
                        <a:t> months of ramp.</a:t>
                      </a:r>
                      <a:endParaRPr lang="en-US" sz="2000" b="0" i="0" u="none" strike="noStrike" baseline="0" noProof="0" dirty="0">
                        <a:solidFill>
                          <a:srgbClr val="0A0A0A"/>
                        </a:solidFill>
                        <a:latin typeface="Segoe UI"/>
                        <a:cs typeface="Segoe UI"/>
                      </a:endParaRPr>
                    </a:p>
                    <a:p>
                      <a:pPr marL="151130" marR="0" lvl="1" indent="0" algn="l">
                        <a:lnSpc>
                          <a:spcPts val="1960"/>
                        </a:lnSpc>
                        <a:spcBef>
                          <a:spcPts val="0"/>
                        </a:spcBef>
                        <a:spcAft>
                          <a:spcPts val="0"/>
                        </a:spcAft>
                        <a:buClr>
                          <a:srgbClr val="000000"/>
                        </a:buClr>
                        <a:buNone/>
                      </a:pPr>
                      <a:endParaRPr lang="en-US" sz="2000" b="0" i="0" u="none" strike="noStrike" kern="1200" baseline="0" noProof="0">
                        <a:solidFill>
                          <a:srgbClr val="0A0A0A"/>
                        </a:solidFill>
                        <a:latin typeface="Segoe UI"/>
                        <a:ea typeface="+mn-ea"/>
                        <a:cs typeface="Segoe UI"/>
                      </a:endParaRPr>
                    </a:p>
                    <a:p>
                      <a:pPr marL="0" lvl="0" indent="0" algn="l">
                        <a:buNone/>
                      </a:pPr>
                      <a:endParaRPr lang="en-US" sz="2000" b="0" i="0" u="none" strike="noStrike" kern="1200" baseline="0" noProof="0">
                        <a:solidFill>
                          <a:srgbClr val="0A0A0A"/>
                        </a:solidFill>
                        <a:latin typeface="Segoe UI"/>
                        <a:ea typeface="+mn-ea"/>
                        <a:cs typeface="Segoe UI"/>
                      </a:endParaRPr>
                    </a:p>
                    <a:p>
                      <a:pPr lvl="0" algn="l">
                        <a:lnSpc>
                          <a:spcPts val="1960"/>
                        </a:lnSpc>
                        <a:buNone/>
                      </a:pPr>
                      <a:endParaRPr lang="en-US" sz="2000">
                        <a:solidFill>
                          <a:srgbClr val="0A0A0A"/>
                        </a:solidFill>
                        <a:latin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9" name="Freeform 9"/>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3"/>
            <a:stretch>
              <a:fillRect l="-216309" t="-142429" b="-241828"/>
            </a:stretch>
          </a:blipFill>
        </p:spPr>
        <p:txBody>
          <a:bodyPr/>
          <a:lstStyle/>
          <a:p>
            <a:endParaRPr lang="en-US"/>
          </a:p>
        </p:txBody>
      </p:sp>
      <p:sp>
        <p:nvSpPr>
          <p:cNvPr id="17" name="Rectangle: Diagonal Corners Rounded 16">
            <a:extLst>
              <a:ext uri="{FF2B5EF4-FFF2-40B4-BE49-F238E27FC236}">
                <a16:creationId xmlns:a16="http://schemas.microsoft.com/office/drawing/2014/main" id="{1167C374-A92A-FCB4-EFF6-ECABF262A393}"/>
              </a:ext>
            </a:extLst>
          </p:cNvPr>
          <p:cNvSpPr/>
          <p:nvPr/>
        </p:nvSpPr>
        <p:spPr>
          <a:xfrm>
            <a:off x="14142299" y="8440512"/>
            <a:ext cx="3917449" cy="1614976"/>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 </a:t>
            </a:r>
            <a:r>
              <a:rPr lang="en-GB" sz="1400">
                <a:solidFill>
                  <a:srgbClr val="0F0E0D"/>
                </a:solidFill>
                <a:latin typeface="Segoe UI"/>
                <a:ea typeface="+mn-lt"/>
                <a:cs typeface="Segoe UI"/>
              </a:rPr>
              <a:t>Fill out the fields with how </a:t>
            </a:r>
            <a:r>
              <a:rPr lang="en-GB" sz="1400">
                <a:solidFill>
                  <a:schemeClr val="tx1"/>
                </a:solidFill>
                <a:latin typeface="Segoe UI"/>
                <a:ea typeface="+mn-lt"/>
                <a:cs typeface="Segoe UI"/>
              </a:rPr>
              <a:t>your firm grows. Complete the </a:t>
            </a:r>
            <a:r>
              <a:rPr lang="en-GB" sz="1400">
                <a:solidFill>
                  <a:schemeClr val="tx1"/>
                </a:solidFill>
                <a:latin typeface="Segoe UI"/>
                <a:ea typeface="+mn-lt"/>
                <a:cs typeface="Segoe UI"/>
                <a:hlinkClick r:id="rId4">
                  <a:extLst>
                    <a:ext uri="{A12FA001-AC4F-418D-AE19-62706E023703}">
                      <ahyp:hlinkClr xmlns:ahyp="http://schemas.microsoft.com/office/drawing/2018/hyperlinkcolor" val="tx"/>
                    </a:ext>
                  </a:extLst>
                </a:hlinkClick>
              </a:rPr>
              <a:t>BD Maturity Assessment</a:t>
            </a:r>
            <a:r>
              <a:rPr lang="en-GB" sz="1400">
                <a:solidFill>
                  <a:schemeClr val="tx1"/>
                </a:solidFill>
                <a:latin typeface="Segoe UI"/>
                <a:ea typeface="+mn-lt"/>
                <a:cs typeface="Segoe UI"/>
              </a:rPr>
              <a:t> </a:t>
            </a:r>
            <a:r>
              <a:rPr lang="en-GB" sz="1400">
                <a:solidFill>
                  <a:srgbClr val="0F0E0D"/>
                </a:solidFill>
                <a:latin typeface="Segoe UI"/>
                <a:ea typeface="+mn-lt"/>
                <a:cs typeface="Segoe UI"/>
              </a:rPr>
              <a:t>to find out where your firm sits on the scale from rainmaker-dependent to systematic and link to your results to strengthen your case.</a:t>
            </a:r>
          </a:p>
        </p:txBody>
      </p:sp>
    </p:spTree>
    <p:extLst>
      <p:ext uri="{BB962C8B-B14F-4D97-AF65-F5344CB8AC3E}">
        <p14:creationId xmlns:p14="http://schemas.microsoft.com/office/powerpoint/2010/main" val="1488015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450514"/>
            <a:chOff x="0" y="0"/>
            <a:chExt cx="4816593" cy="645403"/>
          </a:xfrm>
        </p:grpSpPr>
        <p:sp>
          <p:nvSpPr>
            <p:cNvPr id="3" name="Freeform 3"/>
            <p:cNvSpPr/>
            <p:nvPr/>
          </p:nvSpPr>
          <p:spPr>
            <a:xfrm>
              <a:off x="0" y="0"/>
              <a:ext cx="4816592" cy="645403"/>
            </a:xfrm>
            <a:custGeom>
              <a:avLst/>
              <a:gdLst/>
              <a:ahLst/>
              <a:cxnLst/>
              <a:rect l="l" t="t" r="r" b="b"/>
              <a:pathLst>
                <a:path w="4816592" h="645403">
                  <a:moveTo>
                    <a:pt x="0" y="0"/>
                  </a:moveTo>
                  <a:lnTo>
                    <a:pt x="4816592" y="0"/>
                  </a:lnTo>
                  <a:lnTo>
                    <a:pt x="4816592" y="645403"/>
                  </a:lnTo>
                  <a:lnTo>
                    <a:pt x="0" y="645403"/>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4" name="TextBox 4"/>
            <p:cNvSpPr txBox="1"/>
            <p:nvPr/>
          </p:nvSpPr>
          <p:spPr>
            <a:xfrm>
              <a:off x="0" y="28575"/>
              <a:ext cx="4816593" cy="616828"/>
            </a:xfrm>
            <a:prstGeom prst="rect">
              <a:avLst/>
            </a:prstGeom>
          </p:spPr>
          <p:txBody>
            <a:bodyPr lIns="50800" tIns="50800" rIns="50800" bIns="50800" rtlCol="0" anchor="ctr"/>
            <a:lstStyle/>
            <a:p>
              <a:pPr algn="ctr">
                <a:lnSpc>
                  <a:spcPts val="1344"/>
                </a:lnSpc>
              </a:pPr>
              <a:endParaRPr/>
            </a:p>
          </p:txBody>
        </p:sp>
      </p:grpSp>
      <p:sp>
        <p:nvSpPr>
          <p:cNvPr id="5" name="TextBox 5"/>
          <p:cNvSpPr txBox="1"/>
          <p:nvPr/>
        </p:nvSpPr>
        <p:spPr>
          <a:xfrm>
            <a:off x="1092241" y="949481"/>
            <a:ext cx="3080296" cy="392809"/>
          </a:xfrm>
          <a:prstGeom prst="rect">
            <a:avLst/>
          </a:prstGeom>
        </p:spPr>
        <p:txBody>
          <a:bodyPr lIns="0" tIns="0" rIns="0" bIns="0" rtlCol="0" anchor="t">
            <a:spAutoFit/>
          </a:bodyPr>
          <a:lstStyle/>
          <a:p>
            <a:pPr algn="l">
              <a:lnSpc>
                <a:spcPts val="1512"/>
              </a:lnSpc>
            </a:pPr>
            <a:r>
              <a:rPr lang="en-US" sz="1400" spc="205">
                <a:solidFill>
                  <a:srgbClr val="F79A83"/>
                </a:solidFill>
                <a:latin typeface="Segoe UI"/>
                <a:ea typeface="Segoe UI"/>
                <a:cs typeface="Segoe UI"/>
                <a:sym typeface="Segoe UI"/>
              </a:rPr>
              <a:t>COST OF INACTION</a:t>
            </a:r>
          </a:p>
        </p:txBody>
      </p:sp>
      <p:sp>
        <p:nvSpPr>
          <p:cNvPr id="6" name="TextBox 6"/>
          <p:cNvSpPr txBox="1"/>
          <p:nvPr/>
        </p:nvSpPr>
        <p:spPr>
          <a:xfrm>
            <a:off x="1092241" y="1387735"/>
            <a:ext cx="11887200" cy="567988"/>
          </a:xfrm>
          <a:prstGeom prst="rect">
            <a:avLst/>
          </a:prstGeom>
        </p:spPr>
        <p:txBody>
          <a:bodyPr lIns="0" tIns="0" rIns="0" bIns="0" rtlCol="0" anchor="t">
            <a:spAutoFit/>
          </a:bodyPr>
          <a:lstStyle/>
          <a:p>
            <a:pPr algn="l">
              <a:lnSpc>
                <a:spcPts val="4377"/>
              </a:lnSpc>
            </a:pPr>
            <a:r>
              <a:rPr lang="en-US" sz="3999" spc="-35">
                <a:solidFill>
                  <a:srgbClr val="FFFFFF"/>
                </a:solidFill>
                <a:latin typeface="Segoe UI"/>
                <a:ea typeface="Segoe UI"/>
                <a:cs typeface="Segoe UI"/>
                <a:sym typeface="Segoe UI"/>
              </a:rPr>
              <a:t>Quantifying the impact of the current state</a:t>
            </a:r>
          </a:p>
        </p:txBody>
      </p:sp>
      <p:graphicFrame>
        <p:nvGraphicFramePr>
          <p:cNvPr id="8" name="Table 8"/>
          <p:cNvGraphicFramePr>
            <a:graphicFrameLocks noGrp="1"/>
          </p:cNvGraphicFramePr>
          <p:nvPr>
            <p:extLst>
              <p:ext uri="{D42A27DB-BD31-4B8C-83A1-F6EECF244321}">
                <p14:modId xmlns:p14="http://schemas.microsoft.com/office/powerpoint/2010/main" val="2271882824"/>
              </p:ext>
            </p:extLst>
          </p:nvPr>
        </p:nvGraphicFramePr>
        <p:xfrm>
          <a:off x="1028700" y="2927085"/>
          <a:ext cx="16181339" cy="6314768"/>
        </p:xfrm>
        <a:graphic>
          <a:graphicData uri="http://schemas.openxmlformats.org/drawingml/2006/table">
            <a:tbl>
              <a:tblPr/>
              <a:tblGrid>
                <a:gridCol w="6740691">
                  <a:extLst>
                    <a:ext uri="{9D8B030D-6E8A-4147-A177-3AD203B41FA5}">
                      <a16:colId xmlns:a16="http://schemas.microsoft.com/office/drawing/2014/main" val="20000"/>
                    </a:ext>
                  </a:extLst>
                </a:gridCol>
                <a:gridCol w="9440648">
                  <a:extLst>
                    <a:ext uri="{9D8B030D-6E8A-4147-A177-3AD203B41FA5}">
                      <a16:colId xmlns:a16="http://schemas.microsoft.com/office/drawing/2014/main" val="20001"/>
                    </a:ext>
                  </a:extLst>
                </a:gridCol>
              </a:tblGrid>
              <a:tr h="662464">
                <a:tc>
                  <a:txBody>
                    <a:bodyPr/>
                    <a:lstStyle/>
                    <a:p>
                      <a:pPr marL="0" algn="l" defTabSz="914400" rtl="0" eaLnBrk="1" latinLnBrk="0" hangingPunct="1">
                        <a:lnSpc>
                          <a:spcPts val="2100"/>
                        </a:lnSpc>
                        <a:defRPr/>
                      </a:pPr>
                      <a:r>
                        <a:rPr lang="en-US" sz="2000" kern="1200" dirty="0">
                          <a:solidFill>
                            <a:srgbClr val="737373"/>
                          </a:solidFill>
                          <a:latin typeface="PP Neue Montreal 1"/>
                          <a:ea typeface="Segoe UI"/>
                          <a:cs typeface="Segoe UI"/>
                          <a:sym typeface="Segoe UI"/>
                        </a:rPr>
                        <a:t>WHAT THE RESEARCH SHOWS</a:t>
                      </a:r>
                      <a:endParaRPr lang="en-US" sz="2000" kern="1200" dirty="0">
                        <a:solidFill>
                          <a:srgbClr val="737373"/>
                        </a:solidFill>
                        <a:latin typeface="PP Neue Montreal 1"/>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marL="0" algn="l" rtl="0" eaLnBrk="1" latinLnBrk="0" hangingPunct="1">
                        <a:lnSpc>
                          <a:spcPct val="0"/>
                        </a:lnSpc>
                      </a:pPr>
                      <a:r>
                        <a:rPr lang="en-US" sz="2000" kern="1200" dirty="0">
                          <a:solidFill>
                            <a:srgbClr val="737373"/>
                          </a:solidFill>
                          <a:latin typeface="PP Neue Montreal 1"/>
                          <a:ea typeface="Segoe UI"/>
                          <a:cs typeface="Segoe UI"/>
                          <a:sym typeface="Segoe UI"/>
                        </a:rPr>
                        <a:t>WHAT IT COULD MEAN </a:t>
                      </a:r>
                      <a:r>
                        <a:rPr lang="en-US" sz="2000" kern="1200" dirty="0">
                          <a:solidFill>
                            <a:srgbClr val="737373"/>
                          </a:solidFill>
                          <a:latin typeface="PP Neue Montreal 1"/>
                          <a:ea typeface="Segoe UI"/>
                          <a:cs typeface="Segoe UI"/>
                        </a:rPr>
                        <a:t>FOR </a:t>
                      </a:r>
                      <a:r>
                        <a:rPr lang="en-US" sz="2000" kern="1200" dirty="0">
                          <a:solidFill>
                            <a:srgbClr val="737373"/>
                          </a:solidFill>
                          <a:highlight>
                            <a:srgbClr val="FFFF00"/>
                          </a:highlight>
                          <a:latin typeface="Segoe UI"/>
                          <a:ea typeface="Segoe UI"/>
                          <a:cs typeface="Segoe UI"/>
                        </a:rPr>
                        <a:t>[FIRM]</a:t>
                      </a:r>
                      <a:endParaRPr lang="en-US" sz="2000" kern="1200" dirty="0">
                        <a:solidFill>
                          <a:srgbClr val="737373"/>
                        </a:solidFill>
                        <a:highlight>
                          <a:srgbClr val="FFFF00"/>
                        </a:highlight>
                        <a:latin typeface="Segoe UI"/>
                        <a:cs typeface="Segoe UI"/>
                      </a:endParaRPr>
                    </a:p>
                  </a:txBody>
                  <a:tcPr marL="152400" marR="152400" marT="152400" marB="152400"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53146">
                <a:tc>
                  <a:txBody>
                    <a:bodyPr/>
                    <a:lstStyle/>
                    <a:p>
                      <a:pPr algn="l">
                        <a:lnSpc>
                          <a:spcPct val="150000"/>
                        </a:lnSpc>
                      </a:pPr>
                      <a:r>
                        <a:rPr lang="en-US" sz="2000" b="1" dirty="0">
                          <a:solidFill>
                            <a:schemeClr val="tx1"/>
                          </a:solidFill>
                          <a:latin typeface="Segoe UI"/>
                          <a:ea typeface="Segoe UI"/>
                          <a:cs typeface="Segoe UI"/>
                          <a:sym typeface="Segoe UI"/>
                        </a:rPr>
                        <a:t>42%</a:t>
                      </a:r>
                      <a:r>
                        <a:rPr lang="en-US" sz="2000" b="1" dirty="0">
                          <a:solidFill>
                            <a:schemeClr val="tx1"/>
                          </a:solidFill>
                          <a:latin typeface="Segoe UI"/>
                          <a:ea typeface="Segoe UI"/>
                          <a:cs typeface="Segoe UI"/>
                        </a:rPr>
                        <a:t> </a:t>
                      </a:r>
                      <a:r>
                        <a:rPr lang="en-US" sz="2000" b="1" dirty="0">
                          <a:solidFill>
                            <a:schemeClr val="tx1"/>
                          </a:solidFill>
                          <a:latin typeface="Segoe UI"/>
                          <a:ea typeface="Segoe UI"/>
                          <a:cs typeface="Segoe UI"/>
                          <a:sym typeface="Segoe UI"/>
                        </a:rPr>
                        <a:t>faster revenue growth</a:t>
                      </a:r>
                      <a:r>
                        <a:rPr lang="en-US" sz="2000" dirty="0">
                          <a:solidFill>
                            <a:schemeClr val="tx1"/>
                          </a:solidFill>
                          <a:latin typeface="Segoe UI"/>
                          <a:ea typeface="Segoe UI"/>
                          <a:cs typeface="Segoe UI"/>
                          <a:sym typeface="Segoe UI"/>
                        </a:rPr>
                        <a:t> at firms with systematic BD </a:t>
                      </a:r>
                      <a:endParaRPr lang="en-US" sz="2000" dirty="0">
                        <a:solidFill>
                          <a:schemeClr val="tx1"/>
                        </a:solidFill>
                      </a:endParaRPr>
                    </a:p>
                    <a:p>
                      <a:pPr lvl="0" algn="l">
                        <a:lnSpc>
                          <a:spcPct val="150000"/>
                        </a:lnSpc>
                        <a:buNone/>
                      </a:pPr>
                      <a:r>
                        <a:rPr lang="en-US" sz="2000" kern="1200" dirty="0">
                          <a:solidFill>
                            <a:srgbClr val="8A8884"/>
                          </a:solidFill>
                          <a:latin typeface="Segoe UI"/>
                          <a:ea typeface="Segoe UI"/>
                          <a:cs typeface="Segoe UI"/>
                          <a:sym typeface="Segoe UI"/>
                        </a:rPr>
                        <a:t>12.5% a year versus 8.8% at rainmaker-dependent firms</a:t>
                      </a:r>
                      <a:endParaRPr lang="en-US" sz="2000" kern="1200" dirty="0">
                        <a:solidFill>
                          <a:srgbClr val="8A8884"/>
                        </a:solidFill>
                        <a:latin typeface="Segoe UI"/>
                        <a:cs typeface="Segoe UI"/>
                        <a:sym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pPr>
                      <a:r>
                        <a:rPr lang="en-US" sz="2000" spc="-11" dirty="0">
                          <a:solidFill>
                            <a:srgbClr val="0A0A0A"/>
                          </a:solidFill>
                          <a:latin typeface="Segoe UI"/>
                          <a:ea typeface="Segoe UI"/>
                          <a:cs typeface="Segoe UI"/>
                        </a:rPr>
                        <a:t>The opportunity cost of not acting now compounds each year: </a:t>
                      </a:r>
                      <a:r>
                        <a:rPr lang="en-US" sz="2000" spc="-11" dirty="0">
                          <a:solidFill>
                            <a:srgbClr val="0A0A0A"/>
                          </a:solidFill>
                          <a:highlight>
                            <a:srgbClr val="FFFF00"/>
                          </a:highlight>
                          <a:latin typeface="Segoe UI"/>
                          <a:ea typeface="Segoe UI"/>
                          <a:cs typeface="Segoe UI"/>
                        </a:rPr>
                        <a:t>[$X]</a:t>
                      </a:r>
                      <a:r>
                        <a:rPr lang="en-US" sz="2000" spc="-11" dirty="0">
                          <a:solidFill>
                            <a:srgbClr val="0A0A0A"/>
                          </a:solidFill>
                          <a:latin typeface="Segoe UI"/>
                          <a:ea typeface="Segoe UI"/>
                          <a:cs typeface="Segoe UI"/>
                          <a:sym typeface="Segoe UI"/>
                        </a:rPr>
                        <a:t> a year in additional revenue</a:t>
                      </a:r>
                      <a:r>
                        <a:rPr lang="en-US" sz="2000" spc="-11" dirty="0">
                          <a:solidFill>
                            <a:srgbClr val="0A0A0A"/>
                          </a:solidFill>
                          <a:latin typeface="Segoe UI"/>
                          <a:ea typeface="Segoe UI"/>
                          <a:cs typeface="Segoe UI"/>
                        </a:rPr>
                        <a:t>.</a:t>
                      </a:r>
                      <a:r>
                        <a:rPr lang="en-US" sz="2000" spc="-11" dirty="0">
                          <a:solidFill>
                            <a:srgbClr val="0A0A0A"/>
                          </a:solidFill>
                          <a:latin typeface="Segoe UI"/>
                          <a:ea typeface="Segoe UI"/>
                          <a:cs typeface="Segoe UI"/>
                          <a:sym typeface="Segoe UI"/>
                        </a:rPr>
                        <a:t> </a:t>
                      </a:r>
                      <a:endParaRPr lang="en-US" sz="2000" dirty="0"/>
                    </a:p>
                    <a:p>
                      <a:pPr lvl="0" algn="l">
                        <a:lnSpc>
                          <a:spcPts val="1960"/>
                        </a:lnSpc>
                        <a:buNone/>
                      </a:pPr>
                      <a:endParaRPr lang="en-US" sz="2000" spc="-11">
                        <a:solidFill>
                          <a:srgbClr val="0A0A0A"/>
                        </a:solidFill>
                        <a:latin typeface="Segoe UI"/>
                        <a:ea typeface="Segoe UI"/>
                        <a:cs typeface="Segoe UI"/>
                      </a:endParaRPr>
                    </a:p>
                    <a:p>
                      <a:pPr lvl="0" algn="l">
                        <a:lnSpc>
                          <a:spcPts val="1960"/>
                        </a:lnSpc>
                        <a:buNone/>
                      </a:pPr>
                      <a:r>
                        <a:rPr lang="en-US" sz="2000" spc="-11" dirty="0">
                          <a:solidFill>
                            <a:srgbClr val="0A0A0A"/>
                          </a:solidFill>
                          <a:latin typeface="Segoe UI"/>
                          <a:ea typeface="Segoe UI"/>
                          <a:cs typeface="Segoe UI"/>
                        </a:rPr>
                        <a:t>Calculation: Apply</a:t>
                      </a:r>
                      <a:r>
                        <a:rPr lang="en-US" sz="2000" spc="-11" dirty="0">
                          <a:solidFill>
                            <a:srgbClr val="0A0A0A"/>
                          </a:solidFill>
                          <a:latin typeface="Segoe UI"/>
                          <a:ea typeface="Segoe UI"/>
                          <a:cs typeface="Segoe UI"/>
                          <a:sym typeface="Segoe UI"/>
                        </a:rPr>
                        <a:t> the 3.7 percentage point growth gap to our </a:t>
                      </a:r>
                      <a:r>
                        <a:rPr lang="en-US" sz="2000" spc="-11" dirty="0">
                          <a:solidFill>
                            <a:srgbClr val="0A0A0A"/>
                          </a:solidFill>
                          <a:highlight>
                            <a:srgbClr val="FFFF00"/>
                          </a:highlight>
                          <a:latin typeface="Segoe UI"/>
                          <a:ea typeface="Segoe UI"/>
                          <a:cs typeface="Segoe UI"/>
                          <a:sym typeface="Segoe UI"/>
                        </a:rPr>
                        <a:t>[$X] </a:t>
                      </a:r>
                      <a:r>
                        <a:rPr lang="en-US" sz="2000" spc="-11" dirty="0">
                          <a:solidFill>
                            <a:srgbClr val="0A0A0A"/>
                          </a:solidFill>
                          <a:latin typeface="Segoe UI"/>
                          <a:ea typeface="Segoe UI"/>
                          <a:cs typeface="Segoe UI"/>
                          <a:sym typeface="Segoe UI"/>
                        </a:rPr>
                        <a:t>annual revenue.</a:t>
                      </a:r>
                      <a:endParaRPr lang="en-US" sz="20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474516">
                <a:tc>
                  <a:txBody>
                    <a:bodyPr/>
                    <a:lstStyle/>
                    <a:p>
                      <a:pPr algn="l">
                        <a:lnSpc>
                          <a:spcPct val="150000"/>
                        </a:lnSpc>
                      </a:pPr>
                      <a:r>
                        <a:rPr lang="en-US" sz="2000" b="1" dirty="0">
                          <a:solidFill>
                            <a:schemeClr val="tx1"/>
                          </a:solidFill>
                          <a:latin typeface="Segoe UI"/>
                          <a:ea typeface="Segoe UI"/>
                          <a:cs typeface="Segoe UI"/>
                          <a:sym typeface="Segoe UI"/>
                        </a:rPr>
                        <a:t>60%</a:t>
                      </a:r>
                      <a:r>
                        <a:rPr lang="en-US" sz="2000" b="1" dirty="0">
                          <a:solidFill>
                            <a:schemeClr val="tx1"/>
                          </a:solidFill>
                          <a:latin typeface="Segoe UI"/>
                          <a:ea typeface="Segoe UI"/>
                          <a:cs typeface="Segoe UI"/>
                        </a:rPr>
                        <a:t> lower client</a:t>
                      </a:r>
                      <a:r>
                        <a:rPr lang="en-US" sz="2000" b="1" dirty="0">
                          <a:solidFill>
                            <a:schemeClr val="tx1"/>
                          </a:solidFill>
                          <a:latin typeface="Segoe UI"/>
                          <a:ea typeface="Segoe UI"/>
                          <a:cs typeface="Segoe UI"/>
                          <a:sym typeface="Segoe UI"/>
                        </a:rPr>
                        <a:t> churn</a:t>
                      </a:r>
                      <a:r>
                        <a:rPr lang="en-US" sz="2000" dirty="0">
                          <a:solidFill>
                            <a:schemeClr val="tx1"/>
                          </a:solidFill>
                          <a:latin typeface="Segoe UI"/>
                          <a:ea typeface="Segoe UI"/>
                          <a:cs typeface="Segoe UI"/>
                          <a:sym typeface="Segoe UI"/>
                        </a:rPr>
                        <a:t> at firms</a:t>
                      </a:r>
                      <a:r>
                        <a:rPr lang="en-US" sz="2000" dirty="0">
                          <a:solidFill>
                            <a:schemeClr val="tx1"/>
                          </a:solidFill>
                          <a:latin typeface="Segoe UI"/>
                          <a:ea typeface="Segoe UI"/>
                          <a:cs typeface="Segoe UI"/>
                        </a:rPr>
                        <a:t> with systematic BD</a:t>
                      </a:r>
                      <a:endParaRPr lang="en-US" sz="2000" dirty="0">
                        <a:solidFill>
                          <a:schemeClr val="tx1"/>
                        </a:solidFill>
                      </a:endParaRPr>
                    </a:p>
                    <a:p>
                      <a:pPr lvl="0" algn="l">
                        <a:lnSpc>
                          <a:spcPct val="150000"/>
                        </a:lnSpc>
                        <a:buNone/>
                      </a:pPr>
                      <a:r>
                        <a:rPr lang="en-US" sz="2000" kern="1200" dirty="0">
                          <a:solidFill>
                            <a:srgbClr val="8A8884"/>
                          </a:solidFill>
                          <a:latin typeface="Segoe UI"/>
                          <a:ea typeface="Segoe UI"/>
                          <a:cs typeface="Segoe UI"/>
                        </a:rPr>
                        <a:t>5</a:t>
                      </a:r>
                      <a:r>
                        <a:rPr lang="en-US" sz="2000" kern="1200" dirty="0">
                          <a:solidFill>
                            <a:srgbClr val="8A8884"/>
                          </a:solidFill>
                          <a:latin typeface="Segoe UI"/>
                          <a:ea typeface="Segoe UI"/>
                          <a:cs typeface="Segoe UI"/>
                          <a:sym typeface="Segoe UI"/>
                        </a:rPr>
                        <a:t>% a year versus </a:t>
                      </a:r>
                      <a:r>
                        <a:rPr lang="en-US" sz="2000" kern="1200" dirty="0">
                          <a:solidFill>
                            <a:srgbClr val="8A8884"/>
                          </a:solidFill>
                          <a:latin typeface="Segoe UI"/>
                          <a:ea typeface="Segoe UI"/>
                          <a:cs typeface="Segoe UI"/>
                        </a:rPr>
                        <a:t>12.5</a:t>
                      </a:r>
                      <a:r>
                        <a:rPr lang="en-US" sz="2000" kern="1200" dirty="0">
                          <a:solidFill>
                            <a:srgbClr val="8A8884"/>
                          </a:solidFill>
                          <a:latin typeface="Segoe UI"/>
                          <a:ea typeface="Segoe UI"/>
                          <a:cs typeface="Segoe UI"/>
                          <a:sym typeface="Segoe UI"/>
                        </a:rPr>
                        <a:t>%</a:t>
                      </a:r>
                      <a:r>
                        <a:rPr lang="en-US" sz="2000" kern="1200" dirty="0">
                          <a:solidFill>
                            <a:srgbClr val="8A8884"/>
                          </a:solidFill>
                          <a:latin typeface="Segoe UI"/>
                          <a:ea typeface="Segoe UI"/>
                          <a:cs typeface="Segoe UI"/>
                        </a:rPr>
                        <a:t> at rainmaker-dependent firms</a:t>
                      </a:r>
                      <a:endParaRPr lang="en-US" sz="2000" kern="1200" dirty="0">
                        <a:solidFill>
                          <a:srgbClr val="8A8884"/>
                        </a:solidFill>
                        <a:latin typeface="Segoe UI"/>
                        <a:cs typeface="Segoe UI"/>
                        <a:sym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tc>
                  <a:txBody>
                    <a:bodyPr/>
                    <a:lstStyle/>
                    <a:p>
                      <a:pPr algn="l">
                        <a:lnSpc>
                          <a:spcPts val="1960"/>
                        </a:lnSpc>
                      </a:pPr>
                      <a:r>
                        <a:rPr lang="en-US" sz="2000" dirty="0">
                          <a:solidFill>
                            <a:srgbClr val="0A0A0A"/>
                          </a:solidFill>
                          <a:latin typeface="Segoe UI"/>
                          <a:ea typeface="Segoe UI"/>
                          <a:cs typeface="Segoe UI"/>
                        </a:rPr>
                        <a:t>By acting now we could save </a:t>
                      </a:r>
                      <a:r>
                        <a:rPr lang="en-US" sz="2000" dirty="0">
                          <a:solidFill>
                            <a:srgbClr val="0A0A0A"/>
                          </a:solidFill>
                          <a:highlight>
                            <a:srgbClr val="FFFF00"/>
                          </a:highlight>
                          <a:latin typeface="Segoe UI"/>
                          <a:ea typeface="Segoe UI"/>
                          <a:cs typeface="Segoe UI"/>
                        </a:rPr>
                        <a:t>[$X]</a:t>
                      </a:r>
                      <a:r>
                        <a:rPr lang="en-US" sz="2000" dirty="0">
                          <a:solidFill>
                            <a:srgbClr val="0A0A0A"/>
                          </a:solidFill>
                          <a:latin typeface="Segoe UI"/>
                          <a:ea typeface="Segoe UI"/>
                          <a:cs typeface="Segoe UI"/>
                        </a:rPr>
                        <a:t> a</a:t>
                      </a:r>
                      <a:r>
                        <a:rPr lang="en-US" sz="2000" dirty="0">
                          <a:solidFill>
                            <a:srgbClr val="0A0A0A"/>
                          </a:solidFill>
                          <a:latin typeface="Segoe UI"/>
                          <a:ea typeface="Segoe UI"/>
                          <a:cs typeface="Segoe UI"/>
                          <a:sym typeface="Segoe UI"/>
                        </a:rPr>
                        <a:t> year in revenue. </a:t>
                      </a:r>
                      <a:endParaRPr lang="en-US" sz="2000" dirty="0"/>
                    </a:p>
                    <a:p>
                      <a:pPr lvl="0" algn="l">
                        <a:lnSpc>
                          <a:spcPts val="1960"/>
                        </a:lnSpc>
                        <a:buNone/>
                      </a:pPr>
                      <a:endParaRPr lang="en-US" sz="2000">
                        <a:solidFill>
                          <a:srgbClr val="0A0A0A"/>
                        </a:solidFill>
                        <a:latin typeface="Segoe UI"/>
                        <a:ea typeface="Segoe UI"/>
                        <a:cs typeface="Segoe UI"/>
                      </a:endParaRPr>
                    </a:p>
                    <a:p>
                      <a:pPr lvl="0" algn="l">
                        <a:lnSpc>
                          <a:spcPts val="1960"/>
                        </a:lnSpc>
                        <a:buNone/>
                      </a:pPr>
                      <a:r>
                        <a:rPr lang="en-US" sz="2000" dirty="0">
                          <a:solidFill>
                            <a:srgbClr val="0A0A0A"/>
                          </a:solidFill>
                          <a:latin typeface="Segoe UI"/>
                          <a:ea typeface="Segoe UI"/>
                          <a:cs typeface="Segoe UI"/>
                        </a:rPr>
                        <a:t>Calculation: Revenue from</a:t>
                      </a:r>
                      <a:r>
                        <a:rPr lang="en-US" sz="2000" dirty="0">
                          <a:solidFill>
                            <a:srgbClr val="0A0A0A"/>
                          </a:solidFill>
                          <a:latin typeface="Segoe UI"/>
                          <a:ea typeface="Segoe UI"/>
                          <a:cs typeface="Segoe UI"/>
                          <a:sym typeface="Segoe UI"/>
                        </a:rPr>
                        <a:t> </a:t>
                      </a:r>
                      <a:r>
                        <a:rPr lang="en-US" sz="2000" dirty="0">
                          <a:solidFill>
                            <a:srgbClr val="0A0A0A"/>
                          </a:solidFill>
                          <a:latin typeface="Segoe UI"/>
                          <a:ea typeface="Segoe UI"/>
                          <a:cs typeface="Segoe UI"/>
                        </a:rPr>
                        <a:t>clients who left last year x 60% avoidable churn.</a:t>
                      </a:r>
                      <a:endParaRPr lang="en-US" sz="20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282189">
                <a:tc>
                  <a:txBody>
                    <a:bodyPr/>
                    <a:lstStyle/>
                    <a:p>
                      <a:pPr algn="l">
                        <a:lnSpc>
                          <a:spcPct val="150000"/>
                        </a:lnSpc>
                      </a:pPr>
                      <a:r>
                        <a:rPr lang="en-US" sz="2000" b="1" dirty="0">
                          <a:solidFill>
                            <a:schemeClr val="tx1"/>
                          </a:solidFill>
                          <a:latin typeface="Segoe UI"/>
                          <a:ea typeface="Segoe UI"/>
                          <a:cs typeface="Segoe UI"/>
                          <a:sym typeface="Segoe UI"/>
                        </a:rPr>
                        <a:t>130%</a:t>
                      </a:r>
                      <a:r>
                        <a:rPr lang="en-US" sz="2000" b="1" dirty="0">
                          <a:solidFill>
                            <a:schemeClr val="tx1"/>
                          </a:solidFill>
                          <a:latin typeface="Segoe UI"/>
                          <a:ea typeface="Segoe UI"/>
                          <a:cs typeface="Segoe UI"/>
                        </a:rPr>
                        <a:t> </a:t>
                      </a:r>
                      <a:r>
                        <a:rPr lang="en-US" sz="2000" b="1" dirty="0">
                          <a:solidFill>
                            <a:schemeClr val="tx1"/>
                          </a:solidFill>
                          <a:latin typeface="Segoe UI"/>
                          <a:ea typeface="Segoe UI"/>
                          <a:cs typeface="Segoe UI"/>
                          <a:sym typeface="Segoe UI"/>
                        </a:rPr>
                        <a:t>higher lateral success</a:t>
                      </a:r>
                      <a:r>
                        <a:rPr lang="en-US" sz="2000" dirty="0">
                          <a:solidFill>
                            <a:schemeClr val="tx1"/>
                          </a:solidFill>
                          <a:latin typeface="Segoe UI"/>
                          <a:ea typeface="Segoe UI"/>
                          <a:cs typeface="Segoe UI"/>
                          <a:sym typeface="Segoe UI"/>
                        </a:rPr>
                        <a:t> at firms with systematic </a:t>
                      </a:r>
                      <a:r>
                        <a:rPr lang="en-US" sz="2000" dirty="0">
                          <a:solidFill>
                            <a:schemeClr val="tx1"/>
                          </a:solidFill>
                          <a:latin typeface="Segoe UI"/>
                          <a:ea typeface="Segoe UI"/>
                          <a:cs typeface="Segoe UI"/>
                        </a:rPr>
                        <a:t>BD</a:t>
                      </a:r>
                      <a:endParaRPr lang="en-US" sz="2000" dirty="0">
                        <a:solidFill>
                          <a:schemeClr val="tx1"/>
                        </a:solidFill>
                      </a:endParaRPr>
                    </a:p>
                    <a:p>
                      <a:pPr lvl="0" algn="l">
                        <a:lnSpc>
                          <a:spcPct val="150000"/>
                        </a:lnSpc>
                        <a:buNone/>
                      </a:pPr>
                      <a:r>
                        <a:rPr lang="en-US" sz="2000" kern="1200" dirty="0">
                          <a:solidFill>
                            <a:srgbClr val="8A8884"/>
                          </a:solidFill>
                          <a:latin typeface="Segoe UI"/>
                          <a:ea typeface="Segoe UI"/>
                          <a:cs typeface="Segoe UI"/>
                        </a:rPr>
                        <a:t>65</a:t>
                      </a:r>
                      <a:r>
                        <a:rPr lang="en-US" sz="2000" kern="1200" dirty="0">
                          <a:solidFill>
                            <a:srgbClr val="8A8884"/>
                          </a:solidFill>
                          <a:latin typeface="Segoe UI"/>
                          <a:ea typeface="Segoe UI"/>
                          <a:cs typeface="Segoe UI"/>
                          <a:sym typeface="Segoe UI"/>
                        </a:rPr>
                        <a:t>% versus 28%</a:t>
                      </a:r>
                      <a:r>
                        <a:rPr lang="en-US" sz="2000" kern="1200" dirty="0">
                          <a:solidFill>
                            <a:srgbClr val="8A8884"/>
                          </a:solidFill>
                          <a:latin typeface="Segoe UI"/>
                          <a:ea typeface="Segoe UI"/>
                          <a:cs typeface="Segoe UI"/>
                        </a:rPr>
                        <a:t> </a:t>
                      </a:r>
                      <a:r>
                        <a:rPr lang="en-US" sz="2000" b="0" i="0" u="none" strike="noStrike" kern="1200" noProof="0" dirty="0">
                          <a:solidFill>
                            <a:srgbClr val="8A8884"/>
                          </a:solidFill>
                          <a:latin typeface="Segoe UI"/>
                          <a:ea typeface="Segoe UI"/>
                          <a:cs typeface="Segoe UI"/>
                        </a:rPr>
                        <a:t>at rainmaker-dependent firms</a:t>
                      </a:r>
                      <a:endParaRPr lang="en-US" sz="2000" b="0" i="0" u="none" strike="noStrike" kern="1200" noProof="0" dirty="0">
                        <a:solidFill>
                          <a:srgbClr val="000000"/>
                        </a:solidFill>
                        <a:latin typeface="Segoe UI"/>
                        <a:ea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tc>
                  <a:txBody>
                    <a:bodyPr/>
                    <a:lstStyle/>
                    <a:p>
                      <a:pPr lvl="0" algn="l">
                        <a:lnSpc>
                          <a:spcPts val="1960"/>
                        </a:lnSpc>
                        <a:buNone/>
                      </a:pPr>
                      <a:r>
                        <a:rPr lang="en-US" sz="2000" b="0" i="0" u="none" strike="noStrike" noProof="0" dirty="0">
                          <a:solidFill>
                            <a:srgbClr val="0A0A0A"/>
                          </a:solidFill>
                          <a:latin typeface="Segoe UI"/>
                          <a:ea typeface="Segoe UI"/>
                          <a:cs typeface="Segoe UI"/>
                        </a:rPr>
                        <a:t>We can save </a:t>
                      </a:r>
                      <a:r>
                        <a:rPr lang="en-US" sz="2000" b="0" i="0" u="none" strike="noStrike" noProof="0" dirty="0">
                          <a:solidFill>
                            <a:srgbClr val="0A0A0A"/>
                          </a:solidFill>
                          <a:highlight>
                            <a:srgbClr val="FFFF00"/>
                          </a:highlight>
                          <a:latin typeface="Segoe UI"/>
                          <a:ea typeface="Segoe UI"/>
                          <a:cs typeface="Segoe UI"/>
                        </a:rPr>
                        <a:t>[$X]</a:t>
                      </a:r>
                      <a:r>
                        <a:rPr lang="en-US" sz="2000" dirty="0">
                          <a:solidFill>
                            <a:srgbClr val="0A0A0A"/>
                          </a:solidFill>
                          <a:latin typeface="Segoe UI"/>
                          <a:ea typeface="Segoe UI"/>
                          <a:cs typeface="Segoe UI"/>
                        </a:rPr>
                        <a:t> </a:t>
                      </a:r>
                      <a:r>
                        <a:rPr lang="en-US" sz="2000" dirty="0">
                          <a:solidFill>
                            <a:srgbClr val="0A0A0A"/>
                          </a:solidFill>
                          <a:latin typeface="Segoe UI"/>
                          <a:ea typeface="Segoe UI"/>
                          <a:cs typeface="Segoe UI"/>
                          <a:sym typeface="Segoe UI"/>
                        </a:rPr>
                        <a:t>in </a:t>
                      </a:r>
                      <a:r>
                        <a:rPr lang="en-US" sz="2000" dirty="0">
                          <a:solidFill>
                            <a:srgbClr val="0A0A0A"/>
                          </a:solidFill>
                          <a:latin typeface="Segoe UI"/>
                          <a:ea typeface="Segoe UI"/>
                          <a:cs typeface="Segoe UI"/>
                        </a:rPr>
                        <a:t>annual costs associated with failed laterals.</a:t>
                      </a:r>
                      <a:endParaRPr lang="en-US" sz="2000" dirty="0"/>
                    </a:p>
                    <a:p>
                      <a:pPr lvl="0" algn="l">
                        <a:lnSpc>
                          <a:spcPts val="1960"/>
                        </a:lnSpc>
                        <a:buNone/>
                      </a:pPr>
                      <a:endParaRPr lang="en-US" sz="2000">
                        <a:solidFill>
                          <a:srgbClr val="0A0A0A"/>
                        </a:solidFill>
                        <a:highlight>
                          <a:srgbClr val="FFFF00"/>
                        </a:highlight>
                        <a:latin typeface="Segoe UI"/>
                        <a:ea typeface="Segoe UI"/>
                        <a:cs typeface="Segoe UI"/>
                      </a:endParaRPr>
                    </a:p>
                    <a:p>
                      <a:pPr lvl="0" algn="l">
                        <a:lnSpc>
                          <a:spcPts val="1960"/>
                        </a:lnSpc>
                        <a:buNone/>
                      </a:pPr>
                      <a:r>
                        <a:rPr lang="en-US" sz="2000" dirty="0">
                          <a:solidFill>
                            <a:srgbClr val="0A0A0A"/>
                          </a:solidFill>
                          <a:latin typeface="Segoe UI"/>
                          <a:ea typeface="Segoe UI"/>
                          <a:cs typeface="Segoe UI"/>
                        </a:rPr>
                        <a:t>Calculation: </a:t>
                      </a:r>
                      <a:r>
                        <a:rPr lang="en-US" sz="2000" dirty="0">
                          <a:solidFill>
                            <a:srgbClr val="0A0A0A"/>
                          </a:solidFill>
                          <a:highlight>
                            <a:srgbClr val="FFFF00"/>
                          </a:highlight>
                          <a:latin typeface="Segoe UI"/>
                          <a:ea typeface="Segoe UI"/>
                          <a:cs typeface="Segoe UI"/>
                          <a:sym typeface="Segoe UI"/>
                        </a:rPr>
                        <a:t>[N]</a:t>
                      </a:r>
                      <a:r>
                        <a:rPr lang="en-US" sz="2000" dirty="0">
                          <a:solidFill>
                            <a:srgbClr val="0A0A0A"/>
                          </a:solidFill>
                          <a:latin typeface="Segoe UI"/>
                          <a:ea typeface="Segoe UI"/>
                          <a:cs typeface="Segoe UI"/>
                          <a:sym typeface="Segoe UI"/>
                        </a:rPr>
                        <a:t> lateral hires a year × </a:t>
                      </a:r>
                      <a:r>
                        <a:rPr lang="en-US" sz="2000" dirty="0">
                          <a:solidFill>
                            <a:srgbClr val="0A0A0A"/>
                          </a:solidFill>
                          <a:highlight>
                            <a:srgbClr val="FFFF00"/>
                          </a:highlight>
                          <a:latin typeface="Segoe UI"/>
                          <a:ea typeface="Segoe UI"/>
                          <a:cs typeface="Segoe UI"/>
                          <a:sym typeface="Segoe UI"/>
                        </a:rPr>
                        <a:t>[$X]</a:t>
                      </a:r>
                      <a:r>
                        <a:rPr lang="en-US" sz="2000" dirty="0">
                          <a:solidFill>
                            <a:srgbClr val="0A0A0A"/>
                          </a:solidFill>
                          <a:latin typeface="Segoe UI"/>
                          <a:ea typeface="Segoe UI"/>
                          <a:cs typeface="Segoe UI"/>
                          <a:sym typeface="Segoe UI"/>
                        </a:rPr>
                        <a:t> recruiting and ramp cost × </a:t>
                      </a:r>
                      <a:r>
                        <a:rPr lang="en-US" sz="2000" dirty="0">
                          <a:solidFill>
                            <a:srgbClr val="0A0A0A"/>
                          </a:solidFill>
                          <a:latin typeface="Segoe UI"/>
                          <a:ea typeface="Segoe UI"/>
                          <a:cs typeface="Segoe UI"/>
                        </a:rPr>
                        <a:t>37 percentage points.</a:t>
                      </a:r>
                      <a:endParaRPr lang="en-US" sz="20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1282188">
                <a:tc>
                  <a:txBody>
                    <a:bodyPr/>
                    <a:lstStyle/>
                    <a:p>
                      <a:pPr lvl="0" algn="l">
                        <a:lnSpc>
                          <a:spcPts val="2240"/>
                        </a:lnSpc>
                        <a:buNone/>
                      </a:pPr>
                      <a:endParaRPr lang="en-US" sz="2000">
                        <a:solidFill>
                          <a:srgbClr val="8A8884"/>
                        </a:solidFill>
                        <a:latin typeface="Segoe UI"/>
                        <a:ea typeface="Segoe UI"/>
                        <a:cs typeface="Segoe UI"/>
                        <a:sym typeface="Segoe UI"/>
                      </a:endParaRPr>
                    </a:p>
                  </a:txBody>
                  <a:tcPr marL="152399" marR="152399" marT="152399" marB="152399">
                    <a:lnL w="0">
                      <a:noFill/>
                    </a:lnL>
                    <a:lnR w="0">
                      <a:noFill/>
                    </a:lnR>
                    <a:lnT w="19050" cap="flat" cmpd="sng" algn="ctr">
                      <a:solidFill>
                        <a:srgbClr val="E4E2DE"/>
                      </a:solidFill>
                      <a:prstDash val="sysDot"/>
                      <a:round/>
                      <a:headEnd type="none" w="med" len="med"/>
                      <a:tailEnd type="none" w="med" len="med"/>
                    </a:lnT>
                    <a:lnB w="19050">
                      <a:solidFill>
                        <a:srgbClr val="FFFFFF"/>
                      </a:solidFill>
                    </a:lnB>
                    <a:solidFill>
                      <a:srgbClr val="FFFFFF"/>
                    </a:solidFill>
                  </a:tcPr>
                </a:tc>
                <a:tc>
                  <a:txBody>
                    <a:bodyPr/>
                    <a:lstStyle/>
                    <a:p>
                      <a:pPr lvl="0" algn="l">
                        <a:lnSpc>
                          <a:spcPts val="1960"/>
                        </a:lnSpc>
                        <a:buNone/>
                      </a:pPr>
                      <a:r>
                        <a:rPr lang="en-US" sz="2000" dirty="0">
                          <a:solidFill>
                            <a:srgbClr val="0A0A0A"/>
                          </a:solidFill>
                          <a:latin typeface="Segoe UI"/>
                          <a:cs typeface="Segoe UI"/>
                        </a:rPr>
                        <a:t>This could result in savings of </a:t>
                      </a:r>
                      <a:r>
                        <a:rPr lang="en-US" sz="2000" dirty="0">
                          <a:solidFill>
                            <a:srgbClr val="0A0A0A"/>
                          </a:solidFill>
                          <a:highlight>
                            <a:srgbClr val="FFFF00"/>
                          </a:highlight>
                          <a:latin typeface="Segoe UI"/>
                          <a:cs typeface="Segoe UI"/>
                        </a:rPr>
                        <a:t>[$X]</a:t>
                      </a:r>
                      <a:r>
                        <a:rPr lang="en-US" sz="2000" dirty="0">
                          <a:solidFill>
                            <a:srgbClr val="0A0A0A"/>
                          </a:solidFill>
                          <a:latin typeface="Segoe UI"/>
                          <a:cs typeface="Segoe UI"/>
                        </a:rPr>
                        <a:t> annually.</a:t>
                      </a:r>
                    </a:p>
                  </a:txBody>
                  <a:tcPr marL="152399" marR="152399" marT="152399" marB="152399">
                    <a:lnL w="0">
                      <a:noFill/>
                    </a:lnL>
                    <a:lnR w="0">
                      <a:noFill/>
                    </a:lnR>
                    <a:lnT w="19050" cap="flat" cmpd="sng" algn="ctr">
                      <a:solidFill>
                        <a:srgbClr val="E4E2DE"/>
                      </a:solidFill>
                      <a:prstDash val="sysDot"/>
                      <a:round/>
                      <a:headEnd type="none" w="med" len="med"/>
                      <a:tailEnd type="none" w="med" len="med"/>
                    </a:lnT>
                    <a:lnB w="19050">
                      <a:solidFill>
                        <a:srgbClr val="FFFFFF"/>
                      </a:solidFill>
                    </a:lnB>
                    <a:solidFill>
                      <a:srgbClr val="FFFFFF"/>
                    </a:solidFill>
                  </a:tcPr>
                </a:tc>
                <a:extLst>
                  <a:ext uri="{0D108BD9-81ED-4DB2-BD59-A6C34878D82A}">
                    <a16:rowId xmlns:a16="http://schemas.microsoft.com/office/drawing/2014/main" val="2296730464"/>
                  </a:ext>
                </a:extLst>
              </a:tr>
            </a:tbl>
          </a:graphicData>
        </a:graphic>
      </p:graphicFrame>
      <p:sp>
        <p:nvSpPr>
          <p:cNvPr id="9" name="Freeform 9"/>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3"/>
            <a:stretch>
              <a:fillRect l="-216309" t="-142429" b="-241828"/>
            </a:stretch>
          </a:blipFill>
        </p:spPr>
        <p:txBody>
          <a:bodyPr/>
          <a:lstStyle/>
          <a:p>
            <a:endParaRPr lang="en-US"/>
          </a:p>
        </p:txBody>
      </p:sp>
      <p:sp>
        <p:nvSpPr>
          <p:cNvPr id="26" name="TextBox 26"/>
          <p:cNvSpPr txBox="1"/>
          <p:nvPr/>
        </p:nvSpPr>
        <p:spPr>
          <a:xfrm>
            <a:off x="1272254" y="9554153"/>
            <a:ext cx="8296673" cy="343235"/>
          </a:xfrm>
          <a:prstGeom prst="rect">
            <a:avLst/>
          </a:prstGeom>
        </p:spPr>
        <p:txBody>
          <a:bodyPr wrap="square" lIns="0" tIns="0" rIns="0" bIns="0" rtlCol="0" anchor="t">
            <a:spAutoFit/>
          </a:bodyPr>
          <a:lstStyle/>
          <a:p>
            <a:pPr algn="l">
              <a:lnSpc>
                <a:spcPts val="1400"/>
              </a:lnSpc>
            </a:pPr>
            <a:r>
              <a:rPr lang="en-US" sz="1000">
                <a:solidFill>
                  <a:srgbClr val="8A8884"/>
                </a:solidFill>
                <a:latin typeface="Segoe UI"/>
                <a:ea typeface="Segoe UI"/>
                <a:cs typeface="Segoe UI"/>
                <a:sym typeface="Segoe UI"/>
              </a:rPr>
              <a:t>Nexl and Camojee,</a:t>
            </a:r>
            <a:r>
              <a:rPr lang="en-US" sz="1000">
                <a:solidFill>
                  <a:srgbClr val="8A8884"/>
                </a:solidFill>
                <a:latin typeface="Segoe UI"/>
                <a:cs typeface="Segoe UI"/>
                <a:sym typeface="Segoe UI"/>
              </a:rPr>
              <a:t> </a:t>
            </a:r>
            <a:r>
              <a:rPr lang="en-US" sz="1000">
                <a:solidFill>
                  <a:srgbClr val="8A8884"/>
                </a:solidFill>
                <a:latin typeface="Segoe UI"/>
                <a:cs typeface="Segoe UI"/>
                <a:sym typeface="Segoe UI"/>
                <a:hlinkClick r:id="rId4">
                  <a:extLst>
                    <a:ext uri="{A12FA001-AC4F-418D-AE19-62706E023703}">
                      <ahyp:hlinkClr xmlns:ahyp="http://schemas.microsoft.com/office/drawing/2018/hyperlinkcolor" val="tx"/>
                    </a:ext>
                  </a:extLst>
                </a:hlinkClick>
              </a:rPr>
              <a:t>Rethinking Rainmakers (2025)</a:t>
            </a:r>
            <a:r>
              <a:rPr lang="en-US" sz="1000">
                <a:solidFill>
                  <a:srgbClr val="8A8884"/>
                </a:solidFill>
                <a:latin typeface="Segoe UI"/>
                <a:cs typeface="Segoe UI"/>
                <a:sym typeface="Segoe UI"/>
              </a:rPr>
              <a:t>, Ne</a:t>
            </a:r>
            <a:r>
              <a:rPr lang="en-US" sz="1000">
                <a:solidFill>
                  <a:srgbClr val="8A8884"/>
                </a:solidFill>
                <a:latin typeface="Segoe UI"/>
                <a:ea typeface="Segoe UI"/>
                <a:cs typeface="Segoe UI"/>
                <a:sym typeface="Segoe UI"/>
              </a:rPr>
              <a:t>xl-commissioned survey of 235 BD leaders across 202 professional services firms. Figures compare the least and most rainmaker-dependent firms. Ask your Nexl contact to run the Nexl value calculator for a firm-specific figure.</a:t>
            </a:r>
          </a:p>
        </p:txBody>
      </p:sp>
      <p:sp>
        <p:nvSpPr>
          <p:cNvPr id="12" name="Rectangle: Diagonal Corners Rounded 11">
            <a:extLst>
              <a:ext uri="{FF2B5EF4-FFF2-40B4-BE49-F238E27FC236}">
                <a16:creationId xmlns:a16="http://schemas.microsoft.com/office/drawing/2014/main" id="{B1AE33BD-8008-E72B-5DF0-FDF85680F714}"/>
              </a:ext>
            </a:extLst>
          </p:cNvPr>
          <p:cNvSpPr/>
          <p:nvPr/>
        </p:nvSpPr>
        <p:spPr>
          <a:xfrm>
            <a:off x="14055332" y="8471040"/>
            <a:ext cx="4004416" cy="1584448"/>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1"/>
                </a:solidFill>
                <a:latin typeface="Segoe UI"/>
                <a:cs typeface="Segoe UI"/>
              </a:rPr>
              <a:t>Template tip</a:t>
            </a:r>
            <a:r>
              <a:rPr lang="en-GB" sz="1400" b="1">
                <a:solidFill>
                  <a:schemeClr val="tx1"/>
                </a:solidFill>
                <a:latin typeface="Segoe UI"/>
                <a:cs typeface="Segoe UI"/>
              </a:rPr>
              <a:t>: </a:t>
            </a:r>
            <a:r>
              <a:rPr lang="en-GB" sz="1400">
                <a:solidFill>
                  <a:schemeClr val="tx1"/>
                </a:solidFill>
                <a:latin typeface="Segoe UI"/>
                <a:ea typeface="+mn-lt"/>
                <a:cs typeface="Segoe UI"/>
              </a:rPr>
              <a:t>This slide is for you to quantify the business impact of the status quo, using c</a:t>
            </a:r>
            <a:r>
              <a:rPr lang="en-GB" sz="1400">
                <a:solidFill>
                  <a:schemeClr val="tx1"/>
                </a:solidFill>
                <a:latin typeface="Segoe UI"/>
                <a:cs typeface="Segoe UI"/>
              </a:rPr>
              <a:t>alculations</a:t>
            </a:r>
            <a:r>
              <a:rPr lang="en-GB" sz="1400">
                <a:solidFill>
                  <a:schemeClr val="tx1"/>
                </a:solidFill>
                <a:latin typeface="Segoe UI"/>
                <a:ea typeface="+mn-lt"/>
                <a:cs typeface="Segoe UI"/>
              </a:rPr>
              <a:t> based on benchmark figures from </a:t>
            </a:r>
            <a:r>
              <a:rPr lang="en-GB" sz="1400">
                <a:solidFill>
                  <a:schemeClr val="tx1"/>
                </a:solidFill>
                <a:latin typeface="Segoe UI"/>
                <a:ea typeface="+mn-lt"/>
                <a:cs typeface="Segoe UI"/>
                <a:hlinkClick r:id="rId4">
                  <a:extLst>
                    <a:ext uri="{A12FA001-AC4F-418D-AE19-62706E023703}">
                      <ahyp:hlinkClr xmlns:ahyp="http://schemas.microsoft.com/office/drawing/2018/hyperlinkcolor" val="tx"/>
                    </a:ext>
                  </a:extLst>
                </a:hlinkClick>
              </a:rPr>
              <a:t>Rethinking Rainmakers</a:t>
            </a:r>
            <a:r>
              <a:rPr lang="en-GB" sz="1400">
                <a:solidFill>
                  <a:schemeClr val="tx1"/>
                </a:solidFill>
                <a:latin typeface="Segoe UI"/>
                <a:ea typeface="+mn-lt"/>
                <a:cs typeface="Segoe UI"/>
              </a:rPr>
              <a:t>. Fill in the blanks with your own revenue, client, and lateral numbers. </a:t>
            </a:r>
            <a:endParaRPr lang="en-GB" sz="1400">
              <a:solidFill>
                <a:schemeClr val="tx1"/>
              </a:solidFill>
              <a:latin typeface="Segoe UI"/>
              <a:cs typeface="Segoe U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450514"/>
            <a:chOff x="0" y="0"/>
            <a:chExt cx="4816593" cy="645403"/>
          </a:xfrm>
        </p:grpSpPr>
        <p:sp>
          <p:nvSpPr>
            <p:cNvPr id="3" name="Freeform 3"/>
            <p:cNvSpPr/>
            <p:nvPr/>
          </p:nvSpPr>
          <p:spPr>
            <a:xfrm>
              <a:off x="0" y="0"/>
              <a:ext cx="4816592" cy="645403"/>
            </a:xfrm>
            <a:custGeom>
              <a:avLst/>
              <a:gdLst/>
              <a:ahLst/>
              <a:cxnLst/>
              <a:rect l="l" t="t" r="r" b="b"/>
              <a:pathLst>
                <a:path w="4816592" h="645403">
                  <a:moveTo>
                    <a:pt x="0" y="0"/>
                  </a:moveTo>
                  <a:lnTo>
                    <a:pt x="4816592" y="0"/>
                  </a:lnTo>
                  <a:lnTo>
                    <a:pt x="4816592" y="645403"/>
                  </a:lnTo>
                  <a:lnTo>
                    <a:pt x="0" y="645403"/>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4" name="TextBox 4"/>
            <p:cNvSpPr txBox="1"/>
            <p:nvPr/>
          </p:nvSpPr>
          <p:spPr>
            <a:xfrm>
              <a:off x="0" y="28575"/>
              <a:ext cx="4816593" cy="616828"/>
            </a:xfrm>
            <a:prstGeom prst="rect">
              <a:avLst/>
            </a:prstGeom>
          </p:spPr>
          <p:txBody>
            <a:bodyPr lIns="50800" tIns="50800" rIns="50800" bIns="50800" rtlCol="0" anchor="ctr"/>
            <a:lstStyle/>
            <a:p>
              <a:pPr algn="ctr">
                <a:lnSpc>
                  <a:spcPts val="1344"/>
                </a:lnSpc>
              </a:pPr>
              <a:endParaRPr/>
            </a:p>
          </p:txBody>
        </p:sp>
      </p:grpSp>
      <p:sp>
        <p:nvSpPr>
          <p:cNvPr id="5" name="TextBox 5"/>
          <p:cNvSpPr txBox="1"/>
          <p:nvPr/>
        </p:nvSpPr>
        <p:spPr>
          <a:xfrm>
            <a:off x="1092241" y="949481"/>
            <a:ext cx="3080296" cy="392809"/>
          </a:xfrm>
          <a:prstGeom prst="rect">
            <a:avLst/>
          </a:prstGeom>
        </p:spPr>
        <p:txBody>
          <a:bodyPr lIns="0" tIns="0" rIns="0" bIns="0" rtlCol="0" anchor="t">
            <a:spAutoFit/>
          </a:bodyPr>
          <a:lstStyle/>
          <a:p>
            <a:pPr algn="l">
              <a:lnSpc>
                <a:spcPts val="1512"/>
              </a:lnSpc>
            </a:pPr>
            <a:r>
              <a:rPr lang="en-US" sz="1400" spc="205">
                <a:solidFill>
                  <a:srgbClr val="F79A83"/>
                </a:solidFill>
                <a:latin typeface="Segoe UI"/>
                <a:ea typeface="Segoe UI"/>
                <a:cs typeface="Segoe UI"/>
                <a:sym typeface="Segoe UI"/>
              </a:rPr>
              <a:t>REQUIREMENTS</a:t>
            </a:r>
          </a:p>
        </p:txBody>
      </p:sp>
      <p:sp>
        <p:nvSpPr>
          <p:cNvPr id="6" name="TextBox 6"/>
          <p:cNvSpPr txBox="1"/>
          <p:nvPr/>
        </p:nvSpPr>
        <p:spPr>
          <a:xfrm>
            <a:off x="1092241" y="1387735"/>
            <a:ext cx="7497589" cy="567988"/>
          </a:xfrm>
          <a:prstGeom prst="rect">
            <a:avLst/>
          </a:prstGeom>
        </p:spPr>
        <p:txBody>
          <a:bodyPr lIns="0" tIns="0" rIns="0" bIns="0" rtlCol="0" anchor="t">
            <a:spAutoFit/>
          </a:bodyPr>
          <a:lstStyle/>
          <a:p>
            <a:pPr algn="l">
              <a:lnSpc>
                <a:spcPts val="4377"/>
              </a:lnSpc>
            </a:pPr>
            <a:r>
              <a:rPr lang="en-US" sz="3999" spc="-35">
                <a:solidFill>
                  <a:srgbClr val="FFFFFF"/>
                </a:solidFill>
                <a:latin typeface="Segoe UI"/>
                <a:ea typeface="Segoe UI"/>
                <a:cs typeface="Segoe UI"/>
                <a:sym typeface="Segoe UI"/>
              </a:rPr>
              <a:t>Our requirements</a:t>
            </a:r>
          </a:p>
        </p:txBody>
      </p:sp>
      <p:graphicFrame>
        <p:nvGraphicFramePr>
          <p:cNvPr id="8" name="Table 8"/>
          <p:cNvGraphicFramePr>
            <a:graphicFrameLocks noGrp="1"/>
          </p:cNvGraphicFramePr>
          <p:nvPr>
            <p:extLst>
              <p:ext uri="{D42A27DB-BD31-4B8C-83A1-F6EECF244321}">
                <p14:modId xmlns:p14="http://schemas.microsoft.com/office/powerpoint/2010/main" val="862783655"/>
              </p:ext>
            </p:extLst>
          </p:nvPr>
        </p:nvGraphicFramePr>
        <p:xfrm>
          <a:off x="1028700" y="2927085"/>
          <a:ext cx="16181346" cy="5427000"/>
        </p:xfrm>
        <a:graphic>
          <a:graphicData uri="http://schemas.openxmlformats.org/drawingml/2006/table">
            <a:tbl>
              <a:tblPr/>
              <a:tblGrid>
                <a:gridCol w="3807293">
                  <a:extLst>
                    <a:ext uri="{9D8B030D-6E8A-4147-A177-3AD203B41FA5}">
                      <a16:colId xmlns:a16="http://schemas.microsoft.com/office/drawing/2014/main" val="20000"/>
                    </a:ext>
                  </a:extLst>
                </a:gridCol>
                <a:gridCol w="12374053">
                  <a:extLst>
                    <a:ext uri="{9D8B030D-6E8A-4147-A177-3AD203B41FA5}">
                      <a16:colId xmlns:a16="http://schemas.microsoft.com/office/drawing/2014/main" val="20001"/>
                    </a:ext>
                  </a:extLst>
                </a:gridCol>
              </a:tblGrid>
              <a:tr h="534366">
                <a:tc>
                  <a:txBody>
                    <a:bodyPr/>
                    <a:lstStyle/>
                    <a:p>
                      <a:pPr algn="l">
                        <a:lnSpc>
                          <a:spcPts val="2100"/>
                        </a:lnSpc>
                        <a:defRPr/>
                      </a:pPr>
                      <a:r>
                        <a:rPr lang="en-US" sz="2000">
                          <a:solidFill>
                            <a:srgbClr val="737373"/>
                          </a:solidFill>
                          <a:latin typeface="Segoe UI"/>
                          <a:ea typeface="Segoe UI"/>
                          <a:cs typeface="Segoe UI"/>
                          <a:sym typeface="Segoe UI"/>
                        </a:rPr>
                        <a:t>REQUIREMENT</a:t>
                      </a:r>
                      <a:endParaRPr lang="en-US" sz="200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defRPr/>
                      </a:pPr>
                      <a:r>
                        <a:rPr lang="en-US" sz="2000">
                          <a:solidFill>
                            <a:srgbClr val="737373"/>
                          </a:solidFill>
                          <a:latin typeface="Segoe UI"/>
                          <a:ea typeface="Segoe UI"/>
                          <a:cs typeface="Segoe UI"/>
                          <a:sym typeface="Segoe UI"/>
                        </a:rPr>
                        <a:t>WHY IT MATTERS TO US</a:t>
                      </a:r>
                      <a:endParaRPr lang="en-US" sz="2000"/>
                    </a:p>
                  </a:txBody>
                  <a:tcPr marL="152400" marR="152400" marT="152400" marB="152400"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230200">
                <a:tc>
                  <a:txBody>
                    <a:bodyPr/>
                    <a:lstStyle/>
                    <a:p>
                      <a:pPr algn="l">
                        <a:lnSpc>
                          <a:spcPts val="2240"/>
                        </a:lnSpc>
                        <a:defRPr/>
                      </a:pPr>
                      <a:r>
                        <a:rPr lang="en-US" sz="2000">
                          <a:solidFill>
                            <a:srgbClr val="000000"/>
                          </a:solidFill>
                          <a:latin typeface="Segoe UI"/>
                          <a:ea typeface="Segoe UI"/>
                          <a:cs typeface="Segoe UI"/>
                          <a:sym typeface="Segoe UI"/>
                        </a:rPr>
                        <a:t>One platform</a:t>
                      </a:r>
                      <a:endParaRPr lang="en-US" sz="2000">
                        <a:solidFill>
                          <a:srgbClr val="737373"/>
                        </a:solidFill>
                        <a:latin typeface="Segoe UI"/>
                        <a:ea typeface="Segoe UI"/>
                        <a:cs typeface="Segoe UI"/>
                        <a:sym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pPr>
                      <a:r>
                        <a:rPr lang="en-US" sz="2000" spc="-11">
                          <a:solidFill>
                            <a:srgbClr val="0A0A0A"/>
                          </a:solidFill>
                          <a:latin typeface="Segoe UI"/>
                          <a:ea typeface="Segoe UI"/>
                          <a:cs typeface="Segoe UI"/>
                        </a:rPr>
                        <a:t>Having CRM</a:t>
                      </a:r>
                      <a:r>
                        <a:rPr lang="en-US" sz="2000" spc="-11">
                          <a:solidFill>
                            <a:srgbClr val="0A0A0A"/>
                          </a:solidFill>
                          <a:latin typeface="Segoe UI"/>
                          <a:ea typeface="Segoe UI"/>
                          <a:cs typeface="Segoe UI"/>
                          <a:sym typeface="Segoe UI"/>
                        </a:rPr>
                        <a:t>, relationship intelligence, email marketing, events, and BD workspaces in one system</a:t>
                      </a:r>
                      <a:r>
                        <a:rPr lang="en-US" sz="2000" spc="-11">
                          <a:solidFill>
                            <a:srgbClr val="0A0A0A"/>
                          </a:solidFill>
                          <a:latin typeface="Segoe UI"/>
                          <a:ea typeface="Segoe UI"/>
                          <a:cs typeface="Segoe UI"/>
                        </a:rPr>
                        <a:t> will allow us to</a:t>
                      </a:r>
                      <a:r>
                        <a:rPr lang="en-US" sz="2000" spc="-11">
                          <a:solidFill>
                            <a:srgbClr val="0A0A0A"/>
                          </a:solidFill>
                          <a:latin typeface="Segoe UI"/>
                          <a:ea typeface="Segoe UI"/>
                          <a:cs typeface="Segoe UI"/>
                          <a:sym typeface="Segoe UI"/>
                        </a:rPr>
                        <a:t> retire </a:t>
                      </a:r>
                      <a:r>
                        <a:rPr lang="en-US" sz="2000" spc="-11">
                          <a:solidFill>
                            <a:srgbClr val="0A0A0A"/>
                          </a:solidFill>
                          <a:highlight>
                            <a:srgbClr val="FFFF00"/>
                          </a:highlight>
                          <a:latin typeface="Segoe UI"/>
                          <a:ea typeface="Segoe UI"/>
                          <a:cs typeface="Segoe UI"/>
                          <a:sym typeface="Segoe UI"/>
                        </a:rPr>
                        <a:t>[N]</a:t>
                      </a:r>
                      <a:r>
                        <a:rPr lang="en-US" sz="2000" spc="-11">
                          <a:solidFill>
                            <a:srgbClr val="0A0A0A"/>
                          </a:solidFill>
                          <a:latin typeface="Segoe UI"/>
                          <a:ea typeface="Segoe UI"/>
                          <a:cs typeface="Segoe UI"/>
                          <a:sym typeface="Segoe UI"/>
                        </a:rPr>
                        <a:t> tools and </a:t>
                      </a:r>
                      <a:r>
                        <a:rPr lang="en-US" sz="2000" spc="-11">
                          <a:solidFill>
                            <a:srgbClr val="0A0A0A"/>
                          </a:solidFill>
                          <a:latin typeface="Segoe UI"/>
                          <a:ea typeface="Segoe UI"/>
                          <a:cs typeface="Segoe UI"/>
                        </a:rPr>
                        <a:t>reduce time spent on manual admin like </a:t>
                      </a:r>
                      <a:r>
                        <a:rPr lang="en-US" sz="2000" spc="-11">
                          <a:solidFill>
                            <a:srgbClr val="0A0A0A"/>
                          </a:solidFill>
                          <a:latin typeface="Segoe UI"/>
                          <a:ea typeface="Segoe UI"/>
                          <a:cs typeface="Segoe UI"/>
                          <a:sym typeface="Segoe UI"/>
                        </a:rPr>
                        <a:t>reconciling lists.</a:t>
                      </a:r>
                      <a:endParaRPr lang="en-US" sz="200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92817">
                <a:tc>
                  <a:txBody>
                    <a:bodyPr/>
                    <a:lstStyle/>
                    <a:p>
                      <a:pPr lvl="0" algn="l">
                        <a:lnSpc>
                          <a:spcPts val="2240"/>
                        </a:lnSpc>
                        <a:buNone/>
                      </a:pPr>
                      <a:r>
                        <a:rPr lang="en-US" sz="2000">
                          <a:solidFill>
                            <a:schemeClr val="tx1"/>
                          </a:solidFill>
                          <a:latin typeface="Segoe UI"/>
                          <a:cs typeface="Segoe UI"/>
                        </a:rPr>
                        <a:t>Automatic data capture</a:t>
                      </a:r>
                      <a:endParaRPr lang="en-US">
                        <a:sym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tc>
                  <a:txBody>
                    <a:bodyPr/>
                    <a:lstStyle/>
                    <a:p>
                      <a:pPr algn="l">
                        <a:lnSpc>
                          <a:spcPts val="1960"/>
                        </a:lnSpc>
                      </a:pPr>
                      <a:r>
                        <a:rPr lang="en-US" sz="2000">
                          <a:solidFill>
                            <a:srgbClr val="0A0A0A"/>
                          </a:solidFill>
                          <a:latin typeface="Segoe UI"/>
                          <a:ea typeface="Segoe UI"/>
                          <a:cs typeface="Segoe UI"/>
                        </a:rPr>
                        <a:t>When contacts</a:t>
                      </a:r>
                      <a:r>
                        <a:rPr lang="en-US" sz="2000">
                          <a:solidFill>
                            <a:srgbClr val="0A0A0A"/>
                          </a:solidFill>
                          <a:latin typeface="Segoe UI"/>
                          <a:ea typeface="Segoe UI"/>
                          <a:cs typeface="Segoe UI"/>
                          <a:sym typeface="Segoe UI"/>
                        </a:rPr>
                        <a:t>, activity, and </a:t>
                      </a:r>
                      <a:r>
                        <a:rPr lang="en-US" sz="2000">
                          <a:solidFill>
                            <a:srgbClr val="0A0A0A"/>
                          </a:solidFill>
                          <a:latin typeface="Segoe UI"/>
                          <a:ea typeface="Segoe UI"/>
                          <a:cs typeface="Segoe UI"/>
                        </a:rPr>
                        <a:t>relationship data is</a:t>
                      </a:r>
                      <a:r>
                        <a:rPr lang="en-US" sz="2000">
                          <a:solidFill>
                            <a:srgbClr val="0A0A0A"/>
                          </a:solidFill>
                          <a:latin typeface="Segoe UI"/>
                          <a:ea typeface="Segoe UI"/>
                          <a:cs typeface="Segoe UI"/>
                          <a:sym typeface="Segoe UI"/>
                        </a:rPr>
                        <a:t> captured automatically from email and calendar</a:t>
                      </a:r>
                      <a:r>
                        <a:rPr lang="en-US" sz="2000">
                          <a:solidFill>
                            <a:srgbClr val="0A0A0A"/>
                          </a:solidFill>
                          <a:latin typeface="Segoe UI"/>
                          <a:ea typeface="Segoe UI"/>
                          <a:cs typeface="Segoe UI"/>
                        </a:rPr>
                        <a:t>, lawyers are more likely to use the platform</a:t>
                      </a:r>
                      <a:endParaRPr lang="en-US" sz="200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202812">
                <a:tc>
                  <a:txBody>
                    <a:bodyPr/>
                    <a:lstStyle/>
                    <a:p>
                      <a:pPr algn="l">
                        <a:lnSpc>
                          <a:spcPts val="2240"/>
                        </a:lnSpc>
                        <a:defRPr/>
                      </a:pPr>
                      <a:r>
                        <a:rPr lang="en-US" sz="2000">
                          <a:solidFill>
                            <a:schemeClr val="tx1"/>
                          </a:solidFill>
                          <a:latin typeface="Segoe UI"/>
                          <a:ea typeface="Segoe UI"/>
                          <a:cs typeface="Segoe UI"/>
                          <a:sym typeface="Segoe UI"/>
                        </a:rPr>
                        <a:t>Built for law firms</a:t>
                      </a:r>
                      <a:endParaRPr lang="en-US" sz="2000">
                        <a:solidFill>
                          <a:srgbClr val="8A8884"/>
                        </a:solidFill>
                        <a:latin typeface="Segoe UI"/>
                        <a:ea typeface="Segoe UI"/>
                        <a:cs typeface="Segoe UI"/>
                        <a:sym typeface="Segoe UI"/>
                      </a:endParaRPr>
                    </a:p>
                  </a:txBody>
                  <a:tcPr marL="152400" marR="152400" marT="152400" marB="15240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pPr>
                      <a:r>
                        <a:rPr lang="en-US" sz="2000">
                          <a:solidFill>
                            <a:srgbClr val="0A0A0A"/>
                          </a:solidFill>
                          <a:highlight>
                            <a:srgbClr val="FFFF00"/>
                          </a:highlight>
                          <a:latin typeface="Segoe UI"/>
                          <a:ea typeface="Segoe UI"/>
                          <a:cs typeface="Segoe UI"/>
                        </a:rPr>
                        <a:t>[Tool]</a:t>
                      </a:r>
                      <a:r>
                        <a:rPr lang="en-US" sz="2000">
                          <a:solidFill>
                            <a:srgbClr val="0A0A0A"/>
                          </a:solidFill>
                          <a:latin typeface="Segoe UI"/>
                          <a:ea typeface="Segoe UI"/>
                          <a:cs typeface="Segoe UI"/>
                        </a:rPr>
                        <a:t> has </a:t>
                      </a:r>
                      <a:r>
                        <a:rPr lang="en-US" sz="2000">
                          <a:solidFill>
                            <a:srgbClr val="0A0A0A"/>
                          </a:solidFill>
                          <a:highlight>
                            <a:srgbClr val="FFFF00"/>
                          </a:highlight>
                          <a:latin typeface="Segoe UI"/>
                          <a:ea typeface="Segoe UI"/>
                          <a:cs typeface="Segoe UI"/>
                        </a:rPr>
                        <a:t>[insert security certifications like </a:t>
                      </a:r>
                      <a:r>
                        <a:rPr lang="en-US" sz="2000" b="0" i="0" u="none" strike="noStrike" noProof="0">
                          <a:solidFill>
                            <a:srgbClr val="0A0A0A"/>
                          </a:solidFill>
                          <a:highlight>
                            <a:srgbClr val="FFFF00"/>
                          </a:highlight>
                          <a:latin typeface="Segoe UI"/>
                          <a:ea typeface="Segoe UI"/>
                          <a:cs typeface="Segoe UI"/>
                        </a:rPr>
                        <a:t>ISO 27001 and SOC 2].</a:t>
                      </a:r>
                      <a:r>
                        <a:rPr lang="en-US" sz="2000" b="0" i="0" u="none" strike="noStrike" noProof="0">
                          <a:solidFill>
                            <a:srgbClr val="0A0A0A"/>
                          </a:solidFill>
                          <a:latin typeface="Segoe UI"/>
                          <a:ea typeface="Segoe UI"/>
                          <a:cs typeface="Segoe UI"/>
                        </a:rPr>
                        <a:t> </a:t>
                      </a:r>
                      <a:r>
                        <a:rPr lang="en-US" sz="2000" b="0" i="0" u="none" strike="noStrike" noProof="0">
                          <a:solidFill>
                            <a:srgbClr val="0A0A0A"/>
                          </a:solidFill>
                          <a:highlight>
                            <a:srgbClr val="FFFF00"/>
                          </a:highlight>
                          <a:latin typeface="Segoe UI"/>
                          <a:ea typeface="Segoe UI"/>
                          <a:cs typeface="Segoe UI"/>
                        </a:rPr>
                        <a:t>[Tool]</a:t>
                      </a:r>
                      <a:r>
                        <a:rPr lang="en-US" sz="2000" b="0" i="0" u="none" strike="noStrike" noProof="0">
                          <a:solidFill>
                            <a:srgbClr val="0A0A0A"/>
                          </a:solidFill>
                          <a:latin typeface="Segoe UI"/>
                          <a:ea typeface="Segoe UI"/>
                          <a:cs typeface="Segoe UI"/>
                        </a:rPr>
                        <a:t> only reads metadata, so it doesn't capture privileged information.</a:t>
                      </a:r>
                      <a:endParaRPr lang="en-US" sz="2000">
                        <a:solidFill>
                          <a:srgbClr val="0A0A0A"/>
                        </a:solidFill>
                        <a:latin typeface="Segoe UI"/>
                        <a:cs typeface="Segoe UI"/>
                      </a:endParaRPr>
                    </a:p>
                  </a:txBody>
                  <a:tcPr marL="152400" marR="152400" marT="152400" marB="15240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129671">
                <a:tc>
                  <a:txBody>
                    <a:bodyPr/>
                    <a:lstStyle/>
                    <a:p>
                      <a:pPr algn="l">
                        <a:lnSpc>
                          <a:spcPts val="2240"/>
                        </a:lnSpc>
                        <a:defRPr/>
                      </a:pPr>
                      <a:r>
                        <a:rPr lang="en-US" sz="2000">
                          <a:solidFill>
                            <a:schemeClr val="tx1"/>
                          </a:solidFill>
                          <a:latin typeface="Segoe UI"/>
                          <a:ea typeface="Segoe UI"/>
                          <a:cs typeface="Segoe UI"/>
                          <a:sym typeface="Segoe UI"/>
                        </a:rPr>
                        <a:t>Fast, accountable implementation</a:t>
                      </a:r>
                      <a:endParaRPr lang="en-US" sz="2000">
                        <a:solidFill>
                          <a:srgbClr val="8A8884"/>
                        </a:solidFill>
                        <a:latin typeface="Segoe UI"/>
                        <a:ea typeface="Segoe UI"/>
                        <a:cs typeface="Segoe UI"/>
                        <a:sym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tc>
                  <a:txBody>
                    <a:bodyPr/>
                    <a:lstStyle/>
                    <a:p>
                      <a:pPr algn="l">
                        <a:lnSpc>
                          <a:spcPts val="1960"/>
                        </a:lnSpc>
                      </a:pPr>
                      <a:r>
                        <a:rPr lang="en-US" sz="2000">
                          <a:solidFill>
                            <a:srgbClr val="0A0A0A"/>
                          </a:solidFill>
                          <a:latin typeface="Segoe UI"/>
                          <a:ea typeface="Segoe UI"/>
                          <a:cs typeface="Segoe UI"/>
                          <a:sym typeface="Segoe UI"/>
                        </a:rPr>
                        <a:t>Implementation </a:t>
                      </a:r>
                      <a:r>
                        <a:rPr lang="en-US" sz="2000">
                          <a:solidFill>
                            <a:srgbClr val="0A0A0A"/>
                          </a:solidFill>
                          <a:latin typeface="Segoe UI"/>
                          <a:ea typeface="Segoe UI"/>
                          <a:cs typeface="Segoe UI"/>
                        </a:rPr>
                        <a:t>is run</a:t>
                      </a:r>
                      <a:r>
                        <a:rPr lang="en-US" sz="2000">
                          <a:solidFill>
                            <a:srgbClr val="0A0A0A"/>
                          </a:solidFill>
                          <a:latin typeface="Segoe UI"/>
                          <a:ea typeface="Segoe UI"/>
                          <a:cs typeface="Segoe UI"/>
                          <a:sym typeface="Segoe UI"/>
                        </a:rPr>
                        <a:t> by the vendor's team with one point of accountability, an Outlook add-in and mobile app for lawyers, and support staff who know legal.</a:t>
                      </a:r>
                      <a:endParaRPr lang="en-US" sz="200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9" name="Freeform 9"/>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3"/>
            <a:stretch>
              <a:fillRect l="-216309" t="-142429" b="-241828"/>
            </a:stretch>
          </a:blipFill>
        </p:spPr>
        <p:txBody>
          <a:bodyPr/>
          <a:lstStyle/>
          <a:p>
            <a:endParaRPr lang="en-US"/>
          </a:p>
        </p:txBody>
      </p:sp>
      <p:sp>
        <p:nvSpPr>
          <p:cNvPr id="14" name="Rectangle: Diagonal Corners Rounded 13">
            <a:extLst>
              <a:ext uri="{FF2B5EF4-FFF2-40B4-BE49-F238E27FC236}">
                <a16:creationId xmlns:a16="http://schemas.microsoft.com/office/drawing/2014/main" id="{0FBD0516-B02A-FE0C-7BD2-803FD1C6948D}"/>
              </a:ext>
            </a:extLst>
          </p:cNvPr>
          <p:cNvSpPr/>
          <p:nvPr/>
        </p:nvSpPr>
        <p:spPr>
          <a:xfrm>
            <a:off x="14055332" y="8823959"/>
            <a:ext cx="4004416" cy="1231529"/>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400" b="1">
                <a:solidFill>
                  <a:srgbClr val="0F0E0D"/>
                </a:solidFill>
                <a:latin typeface="Segoe UI"/>
                <a:ea typeface="+mn-lt"/>
                <a:cs typeface="Segoe UI"/>
              </a:rPr>
              <a:t> </a:t>
            </a:r>
            <a:r>
              <a:rPr lang="en-GB" sz="1400">
                <a:solidFill>
                  <a:srgbClr val="0F0E0D"/>
                </a:solidFill>
                <a:latin typeface="Segoe UI"/>
                <a:ea typeface="+mn-lt"/>
                <a:cs typeface="Segoe UI"/>
              </a:rPr>
              <a:t>Outline your firm's key requirements. Make sure to add</a:t>
            </a:r>
            <a:r>
              <a:rPr lang="en-GB" sz="1400">
                <a:solidFill>
                  <a:srgbClr val="0F0E0D"/>
                </a:solidFill>
                <a:ea typeface="+mn-lt"/>
                <a:cs typeface="+mn-lt"/>
              </a:rPr>
              <a:t> requirements that matter to core stakeholders like IT, risk, and finance.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0"/>
            <a:ext cx="18288004" cy="2404870"/>
            <a:chOff x="0" y="0"/>
            <a:chExt cx="4986748" cy="633381"/>
          </a:xfrm>
        </p:grpSpPr>
        <p:sp>
          <p:nvSpPr>
            <p:cNvPr id="4" name="Freeform 4"/>
            <p:cNvSpPr/>
            <p:nvPr/>
          </p:nvSpPr>
          <p:spPr>
            <a:xfrm>
              <a:off x="0" y="0"/>
              <a:ext cx="4986748" cy="633381"/>
            </a:xfrm>
            <a:custGeom>
              <a:avLst/>
              <a:gdLst/>
              <a:ahLst/>
              <a:cxnLst/>
              <a:rect l="l" t="t" r="r" b="b"/>
              <a:pathLst>
                <a:path w="4986748" h="633381">
                  <a:moveTo>
                    <a:pt x="0" y="0"/>
                  </a:moveTo>
                  <a:lnTo>
                    <a:pt x="4986748" y="0"/>
                  </a:lnTo>
                  <a:lnTo>
                    <a:pt x="4986748" y="633381"/>
                  </a:lnTo>
                  <a:lnTo>
                    <a:pt x="0" y="633381"/>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5" name="TextBox 5"/>
            <p:cNvSpPr txBox="1"/>
            <p:nvPr/>
          </p:nvSpPr>
          <p:spPr>
            <a:xfrm>
              <a:off x="0" y="28575"/>
              <a:ext cx="4986747" cy="604806"/>
            </a:xfrm>
            <a:prstGeom prst="rect">
              <a:avLst/>
            </a:prstGeom>
          </p:spPr>
          <p:txBody>
            <a:bodyPr lIns="50800" tIns="50800" rIns="50800" bIns="50800" rtlCol="0" anchor="ctr"/>
            <a:lstStyle/>
            <a:p>
              <a:pPr algn="ctr">
                <a:lnSpc>
                  <a:spcPts val="1344"/>
                </a:lnSpc>
              </a:pPr>
              <a:endParaRPr/>
            </a:p>
          </p:txBody>
        </p:sp>
      </p:grpSp>
      <p:sp>
        <p:nvSpPr>
          <p:cNvPr id="6" name="Freeform 6"/>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3"/>
            <a:stretch>
              <a:fillRect l="-216309" t="-142429" b="-241828"/>
            </a:stretch>
          </a:blipFill>
        </p:spPr>
        <p:txBody>
          <a:bodyPr/>
          <a:lstStyle/>
          <a:p>
            <a:endParaRPr lang="en-US"/>
          </a:p>
        </p:txBody>
      </p:sp>
      <p:grpSp>
        <p:nvGrpSpPr>
          <p:cNvPr id="7" name="Group 7"/>
          <p:cNvGrpSpPr/>
          <p:nvPr/>
        </p:nvGrpSpPr>
        <p:grpSpPr>
          <a:xfrm>
            <a:off x="943979" y="2844205"/>
            <a:ext cx="7876993" cy="1939705"/>
            <a:chOff x="0" y="0"/>
            <a:chExt cx="2074599" cy="510869"/>
          </a:xfrm>
        </p:grpSpPr>
        <p:sp>
          <p:nvSpPr>
            <p:cNvPr id="8" name="Freeform 8"/>
            <p:cNvSpPr/>
            <p:nvPr/>
          </p:nvSpPr>
          <p:spPr>
            <a:xfrm>
              <a:off x="0" y="0"/>
              <a:ext cx="2074599" cy="510869"/>
            </a:xfrm>
            <a:custGeom>
              <a:avLst/>
              <a:gdLst/>
              <a:ahLst/>
              <a:cxnLst/>
              <a:rect l="l" t="t" r="r" b="b"/>
              <a:pathLst>
                <a:path w="2074599" h="510869">
                  <a:moveTo>
                    <a:pt x="15726" y="0"/>
                  </a:moveTo>
                  <a:lnTo>
                    <a:pt x="2058873" y="0"/>
                  </a:lnTo>
                  <a:cubicBezTo>
                    <a:pt x="2067558" y="0"/>
                    <a:pt x="2074599" y="7041"/>
                    <a:pt x="2074599" y="15726"/>
                  </a:cubicBezTo>
                  <a:lnTo>
                    <a:pt x="2074599" y="495143"/>
                  </a:lnTo>
                  <a:cubicBezTo>
                    <a:pt x="2074599" y="503828"/>
                    <a:pt x="2067558" y="510869"/>
                    <a:pt x="2058873" y="510869"/>
                  </a:cubicBezTo>
                  <a:lnTo>
                    <a:pt x="15726" y="510869"/>
                  </a:lnTo>
                  <a:cubicBezTo>
                    <a:pt x="7041" y="510869"/>
                    <a:pt x="0" y="503828"/>
                    <a:pt x="0" y="495143"/>
                  </a:cubicBezTo>
                  <a:lnTo>
                    <a:pt x="0" y="15726"/>
                  </a:lnTo>
                  <a:cubicBezTo>
                    <a:pt x="0" y="7041"/>
                    <a:pt x="7041" y="0"/>
                    <a:pt x="15726" y="0"/>
                  </a:cubicBezTo>
                  <a:close/>
                </a:path>
              </a:pathLst>
            </a:custGeom>
            <a:solidFill>
              <a:srgbClr val="F5F3EF"/>
            </a:solidFill>
            <a:ln cap="sq">
              <a:noFill/>
              <a:prstDash val="sysDot"/>
              <a:miter/>
            </a:ln>
          </p:spPr>
          <p:txBody>
            <a:bodyPr/>
            <a:lstStyle/>
            <a:p>
              <a:endParaRPr lang="en-US"/>
            </a:p>
          </p:txBody>
        </p:sp>
        <p:sp>
          <p:nvSpPr>
            <p:cNvPr id="9" name="TextBox 9"/>
            <p:cNvSpPr txBox="1"/>
            <p:nvPr/>
          </p:nvSpPr>
          <p:spPr>
            <a:xfrm>
              <a:off x="0" y="38100"/>
              <a:ext cx="2074599" cy="472769"/>
            </a:xfrm>
            <a:prstGeom prst="rect">
              <a:avLst/>
            </a:prstGeom>
          </p:spPr>
          <p:txBody>
            <a:bodyPr lIns="50800" tIns="50800" rIns="50800" bIns="50800" rtlCol="0" anchor="ctr"/>
            <a:lstStyle/>
            <a:p>
              <a:pPr algn="ctr">
                <a:lnSpc>
                  <a:spcPts val="1471"/>
                </a:lnSpc>
              </a:pPr>
              <a:endParaRPr/>
            </a:p>
          </p:txBody>
        </p:sp>
      </p:grpSp>
      <p:sp>
        <p:nvSpPr>
          <p:cNvPr id="10" name="TextBox 10"/>
          <p:cNvSpPr txBox="1"/>
          <p:nvPr/>
        </p:nvSpPr>
        <p:spPr>
          <a:xfrm>
            <a:off x="1267055" y="3070644"/>
            <a:ext cx="6251146" cy="347916"/>
          </a:xfrm>
          <a:prstGeom prst="rect">
            <a:avLst/>
          </a:prstGeom>
        </p:spPr>
        <p:txBody>
          <a:bodyPr lIns="0" tIns="0" rIns="0" bIns="0" rtlCol="0" anchor="t">
            <a:spAutoFit/>
          </a:bodyPr>
          <a:lstStyle/>
          <a:p>
            <a:pPr algn="l">
              <a:lnSpc>
                <a:spcPts val="2903"/>
              </a:lnSpc>
            </a:pPr>
            <a:r>
              <a:rPr lang="en-US" sz="2350">
                <a:solidFill>
                  <a:srgbClr val="0F0E0D"/>
                </a:solidFill>
                <a:latin typeface="Segoe UI Semibold"/>
                <a:ea typeface="Segoe UI Semibold"/>
                <a:cs typeface="Segoe UI Semibold"/>
                <a:sym typeface="Segoe UI Semibold"/>
              </a:rPr>
              <a:t>Firmwide visibility into relationships</a:t>
            </a:r>
            <a:endParaRPr lang="en-US" sz="2350">
              <a:solidFill>
                <a:srgbClr val="0F0E0D"/>
              </a:solidFill>
              <a:latin typeface="Segoe UI Semibold"/>
              <a:ea typeface="Segoe UI Semibold"/>
              <a:cs typeface="Segoe UI Semibold"/>
            </a:endParaRPr>
          </a:p>
        </p:txBody>
      </p:sp>
      <p:sp>
        <p:nvSpPr>
          <p:cNvPr id="11" name="TextBox 11"/>
          <p:cNvSpPr txBox="1"/>
          <p:nvPr/>
        </p:nvSpPr>
        <p:spPr>
          <a:xfrm>
            <a:off x="1267055" y="3534439"/>
            <a:ext cx="7199622" cy="743089"/>
          </a:xfrm>
          <a:prstGeom prst="rect">
            <a:avLst/>
          </a:prstGeom>
        </p:spPr>
        <p:txBody>
          <a:bodyPr lIns="0" tIns="0" rIns="0" bIns="0" rtlCol="0" anchor="t">
            <a:spAutoFit/>
          </a:bodyPr>
          <a:lstStyle/>
          <a:p>
            <a:pPr>
              <a:lnSpc>
                <a:spcPts val="1950"/>
              </a:lnSpc>
            </a:pPr>
            <a:r>
              <a:rPr lang="en-US" sz="1300" err="1">
                <a:solidFill>
                  <a:srgbClr val="2A2927"/>
                </a:solidFill>
                <a:latin typeface="Segoe UI"/>
                <a:ea typeface="Segoe UI"/>
                <a:cs typeface="Segoe UI"/>
                <a:sym typeface="Segoe UI"/>
              </a:rPr>
              <a:t>Nexl</a:t>
            </a:r>
            <a:r>
              <a:rPr lang="en-US" sz="1300">
                <a:solidFill>
                  <a:srgbClr val="2A2927"/>
                </a:solidFill>
                <a:latin typeface="Segoe UI"/>
                <a:ea typeface="Segoe UI"/>
                <a:cs typeface="Segoe UI"/>
                <a:sym typeface="Segoe UI"/>
              </a:rPr>
              <a:t> passively captures relationship data from Microsoft 365 and maps who knows whom across the firm, without reading email content. Relationship intelligence shows which lawyers have the strongest relationships with any client, so you can always get a warm introduction.</a:t>
            </a:r>
          </a:p>
        </p:txBody>
      </p:sp>
      <p:grpSp>
        <p:nvGrpSpPr>
          <p:cNvPr id="12" name="Group 12"/>
          <p:cNvGrpSpPr/>
          <p:nvPr/>
        </p:nvGrpSpPr>
        <p:grpSpPr>
          <a:xfrm>
            <a:off x="943979" y="4983935"/>
            <a:ext cx="7876993" cy="1939705"/>
            <a:chOff x="0" y="0"/>
            <a:chExt cx="2074599" cy="510869"/>
          </a:xfrm>
        </p:grpSpPr>
        <p:sp>
          <p:nvSpPr>
            <p:cNvPr id="13" name="Freeform 13"/>
            <p:cNvSpPr/>
            <p:nvPr/>
          </p:nvSpPr>
          <p:spPr>
            <a:xfrm>
              <a:off x="0" y="0"/>
              <a:ext cx="2074599" cy="510869"/>
            </a:xfrm>
            <a:custGeom>
              <a:avLst/>
              <a:gdLst/>
              <a:ahLst/>
              <a:cxnLst/>
              <a:rect l="l" t="t" r="r" b="b"/>
              <a:pathLst>
                <a:path w="2074599" h="510869">
                  <a:moveTo>
                    <a:pt x="15726" y="0"/>
                  </a:moveTo>
                  <a:lnTo>
                    <a:pt x="2058873" y="0"/>
                  </a:lnTo>
                  <a:cubicBezTo>
                    <a:pt x="2067558" y="0"/>
                    <a:pt x="2074599" y="7041"/>
                    <a:pt x="2074599" y="15726"/>
                  </a:cubicBezTo>
                  <a:lnTo>
                    <a:pt x="2074599" y="495143"/>
                  </a:lnTo>
                  <a:cubicBezTo>
                    <a:pt x="2074599" y="503828"/>
                    <a:pt x="2067558" y="510869"/>
                    <a:pt x="2058873" y="510869"/>
                  </a:cubicBezTo>
                  <a:lnTo>
                    <a:pt x="15726" y="510869"/>
                  </a:lnTo>
                  <a:cubicBezTo>
                    <a:pt x="7041" y="510869"/>
                    <a:pt x="0" y="503828"/>
                    <a:pt x="0" y="495143"/>
                  </a:cubicBezTo>
                  <a:lnTo>
                    <a:pt x="0" y="15726"/>
                  </a:lnTo>
                  <a:cubicBezTo>
                    <a:pt x="0" y="7041"/>
                    <a:pt x="7041" y="0"/>
                    <a:pt x="15726" y="0"/>
                  </a:cubicBezTo>
                  <a:close/>
                </a:path>
              </a:pathLst>
            </a:custGeom>
            <a:solidFill>
              <a:srgbClr val="F5F3EF"/>
            </a:solidFill>
            <a:ln cap="sq">
              <a:noFill/>
              <a:prstDash val="sysDot"/>
              <a:miter/>
            </a:ln>
          </p:spPr>
          <p:txBody>
            <a:bodyPr/>
            <a:lstStyle/>
            <a:p>
              <a:endParaRPr lang="en-US"/>
            </a:p>
          </p:txBody>
        </p:sp>
        <p:sp>
          <p:nvSpPr>
            <p:cNvPr id="14" name="TextBox 14"/>
            <p:cNvSpPr txBox="1"/>
            <p:nvPr/>
          </p:nvSpPr>
          <p:spPr>
            <a:xfrm>
              <a:off x="0" y="38100"/>
              <a:ext cx="2074599" cy="472769"/>
            </a:xfrm>
            <a:prstGeom prst="rect">
              <a:avLst/>
            </a:prstGeom>
          </p:spPr>
          <p:txBody>
            <a:bodyPr lIns="50800" tIns="50800" rIns="50800" bIns="50800" rtlCol="0" anchor="ctr"/>
            <a:lstStyle/>
            <a:p>
              <a:pPr algn="ctr">
                <a:lnSpc>
                  <a:spcPts val="1471"/>
                </a:lnSpc>
              </a:pPr>
              <a:endParaRPr/>
            </a:p>
          </p:txBody>
        </p:sp>
      </p:grpSp>
      <p:sp>
        <p:nvSpPr>
          <p:cNvPr id="15" name="TextBox 15"/>
          <p:cNvSpPr txBox="1"/>
          <p:nvPr/>
        </p:nvSpPr>
        <p:spPr>
          <a:xfrm>
            <a:off x="1267055" y="5178978"/>
            <a:ext cx="6291522" cy="347916"/>
          </a:xfrm>
          <a:prstGeom prst="rect">
            <a:avLst/>
          </a:prstGeom>
        </p:spPr>
        <p:txBody>
          <a:bodyPr lIns="0" tIns="0" rIns="0" bIns="0" rtlCol="0" anchor="t">
            <a:spAutoFit/>
          </a:bodyPr>
          <a:lstStyle/>
          <a:p>
            <a:pPr>
              <a:lnSpc>
                <a:spcPts val="2903"/>
              </a:lnSpc>
            </a:pPr>
            <a:r>
              <a:rPr lang="en-US" sz="2350">
                <a:solidFill>
                  <a:srgbClr val="0F0E0D"/>
                </a:solidFill>
                <a:latin typeface="Segoe UI Semibold"/>
                <a:ea typeface="Segoe UI Semibold"/>
                <a:cs typeface="Segoe UI Semibold"/>
                <a:sym typeface="Segoe UI Semibold"/>
              </a:rPr>
              <a:t>One platform, without manual entry</a:t>
            </a:r>
            <a:endParaRPr lang="en-US" sz="2350">
              <a:solidFill>
                <a:srgbClr val="0F0E0D"/>
              </a:solidFill>
              <a:latin typeface="Segoe UI Semibold"/>
              <a:ea typeface="Segoe UI Semibold"/>
              <a:cs typeface="Segoe UI Semibold"/>
            </a:endParaRPr>
          </a:p>
        </p:txBody>
      </p:sp>
      <p:sp>
        <p:nvSpPr>
          <p:cNvPr id="16" name="TextBox 16"/>
          <p:cNvSpPr txBox="1"/>
          <p:nvPr/>
        </p:nvSpPr>
        <p:spPr>
          <a:xfrm>
            <a:off x="1267055" y="5699923"/>
            <a:ext cx="7187166" cy="743089"/>
          </a:xfrm>
          <a:prstGeom prst="rect">
            <a:avLst/>
          </a:prstGeom>
        </p:spPr>
        <p:txBody>
          <a:bodyPr lIns="0" tIns="0" rIns="0" bIns="0" rtlCol="0" anchor="t">
            <a:spAutoFit/>
          </a:bodyPr>
          <a:lstStyle/>
          <a:p>
            <a:pPr>
              <a:lnSpc>
                <a:spcPts val="1950"/>
              </a:lnSpc>
            </a:pPr>
            <a:r>
              <a:rPr lang="en-US" sz="1300">
                <a:solidFill>
                  <a:srgbClr val="2A2927"/>
                </a:solidFill>
                <a:latin typeface="Segoe UI"/>
                <a:ea typeface="Segoe UI"/>
                <a:cs typeface="Segoe UI"/>
                <a:sym typeface="Segoe UI"/>
              </a:rPr>
              <a:t>CRM, relationship intelligence, email marketing, event management, and collaborative BD workspaces in one place. It replaces </a:t>
            </a:r>
            <a:r>
              <a:rPr lang="en-US" sz="1300">
                <a:solidFill>
                  <a:srgbClr val="2A2927"/>
                </a:solidFill>
                <a:highlight>
                  <a:srgbClr val="FFFF00"/>
                </a:highlight>
                <a:latin typeface="Segoe UI"/>
                <a:ea typeface="Segoe UI"/>
                <a:cs typeface="Segoe UI"/>
                <a:sym typeface="Segoe UI"/>
              </a:rPr>
              <a:t>[N]</a:t>
            </a:r>
            <a:r>
              <a:rPr lang="en-US" sz="1300">
                <a:solidFill>
                  <a:srgbClr val="2A2927"/>
                </a:solidFill>
                <a:latin typeface="Segoe UI"/>
                <a:ea typeface="Segoe UI"/>
                <a:cs typeface="Segoe UI"/>
                <a:sym typeface="Segoe UI"/>
              </a:rPr>
              <a:t> disconnected tools and gives BD, marketing, and lawyers a single source of truth, without manual data entry.</a:t>
            </a:r>
          </a:p>
        </p:txBody>
      </p:sp>
      <p:grpSp>
        <p:nvGrpSpPr>
          <p:cNvPr id="17" name="Group 17"/>
          <p:cNvGrpSpPr/>
          <p:nvPr/>
        </p:nvGrpSpPr>
        <p:grpSpPr>
          <a:xfrm>
            <a:off x="943979" y="7123665"/>
            <a:ext cx="7876993" cy="1942069"/>
            <a:chOff x="0" y="0"/>
            <a:chExt cx="2074599" cy="511492"/>
          </a:xfrm>
        </p:grpSpPr>
        <p:sp>
          <p:nvSpPr>
            <p:cNvPr id="18" name="Freeform 18"/>
            <p:cNvSpPr/>
            <p:nvPr/>
          </p:nvSpPr>
          <p:spPr>
            <a:xfrm>
              <a:off x="0" y="0"/>
              <a:ext cx="2074599" cy="511492"/>
            </a:xfrm>
            <a:custGeom>
              <a:avLst/>
              <a:gdLst/>
              <a:ahLst/>
              <a:cxnLst/>
              <a:rect l="l" t="t" r="r" b="b"/>
              <a:pathLst>
                <a:path w="2074599" h="511492">
                  <a:moveTo>
                    <a:pt x="15726" y="0"/>
                  </a:moveTo>
                  <a:lnTo>
                    <a:pt x="2058873" y="0"/>
                  </a:lnTo>
                  <a:cubicBezTo>
                    <a:pt x="2067558" y="0"/>
                    <a:pt x="2074599" y="7041"/>
                    <a:pt x="2074599" y="15726"/>
                  </a:cubicBezTo>
                  <a:lnTo>
                    <a:pt x="2074599" y="495766"/>
                  </a:lnTo>
                  <a:cubicBezTo>
                    <a:pt x="2074599" y="504451"/>
                    <a:pt x="2067558" y="511492"/>
                    <a:pt x="2058873" y="511492"/>
                  </a:cubicBezTo>
                  <a:lnTo>
                    <a:pt x="15726" y="511492"/>
                  </a:lnTo>
                  <a:cubicBezTo>
                    <a:pt x="7041" y="511492"/>
                    <a:pt x="0" y="504451"/>
                    <a:pt x="0" y="495766"/>
                  </a:cubicBezTo>
                  <a:lnTo>
                    <a:pt x="0" y="15726"/>
                  </a:lnTo>
                  <a:cubicBezTo>
                    <a:pt x="0" y="7041"/>
                    <a:pt x="7041" y="0"/>
                    <a:pt x="15726" y="0"/>
                  </a:cubicBezTo>
                  <a:close/>
                </a:path>
              </a:pathLst>
            </a:custGeom>
            <a:solidFill>
              <a:srgbClr val="F5F3EF"/>
            </a:solidFill>
            <a:ln cap="sq">
              <a:noFill/>
              <a:prstDash val="sysDot"/>
              <a:miter/>
            </a:ln>
          </p:spPr>
          <p:txBody>
            <a:bodyPr/>
            <a:lstStyle/>
            <a:p>
              <a:endParaRPr lang="en-US"/>
            </a:p>
          </p:txBody>
        </p:sp>
        <p:sp>
          <p:nvSpPr>
            <p:cNvPr id="19" name="TextBox 19"/>
            <p:cNvSpPr txBox="1"/>
            <p:nvPr/>
          </p:nvSpPr>
          <p:spPr>
            <a:xfrm>
              <a:off x="0" y="38100"/>
              <a:ext cx="2074599" cy="473392"/>
            </a:xfrm>
            <a:prstGeom prst="rect">
              <a:avLst/>
            </a:prstGeom>
          </p:spPr>
          <p:txBody>
            <a:bodyPr lIns="50800" tIns="50800" rIns="50800" bIns="50800" rtlCol="0" anchor="ctr"/>
            <a:lstStyle/>
            <a:p>
              <a:pPr algn="ctr">
                <a:lnSpc>
                  <a:spcPts val="1471"/>
                </a:lnSpc>
              </a:pPr>
              <a:endParaRPr/>
            </a:p>
          </p:txBody>
        </p:sp>
      </p:grpSp>
      <p:sp>
        <p:nvSpPr>
          <p:cNvPr id="20" name="TextBox 20"/>
          <p:cNvSpPr txBox="1"/>
          <p:nvPr/>
        </p:nvSpPr>
        <p:spPr>
          <a:xfrm>
            <a:off x="1267055" y="7326569"/>
            <a:ext cx="7405202" cy="347852"/>
          </a:xfrm>
          <a:prstGeom prst="rect">
            <a:avLst/>
          </a:prstGeom>
        </p:spPr>
        <p:txBody>
          <a:bodyPr lIns="0" tIns="0" rIns="0" bIns="0" rtlCol="0" anchor="t">
            <a:spAutoFit/>
          </a:bodyPr>
          <a:lstStyle/>
          <a:p>
            <a:pPr algn="l">
              <a:lnSpc>
                <a:spcPts val="2903"/>
              </a:lnSpc>
            </a:pPr>
            <a:r>
              <a:rPr lang="en-US" sz="2350">
                <a:solidFill>
                  <a:srgbClr val="0F0E0D"/>
                </a:solidFill>
                <a:latin typeface="Segoe UI Semibold"/>
                <a:ea typeface="Segoe UI Semibold"/>
                <a:cs typeface="Segoe UI Semibold"/>
                <a:sym typeface="Segoe UI Semibold"/>
              </a:rPr>
              <a:t>Every lawyer becomes a growth contributor</a:t>
            </a:r>
            <a:endParaRPr lang="en-US" sz="2350">
              <a:solidFill>
                <a:srgbClr val="0F0E0D"/>
              </a:solidFill>
              <a:latin typeface="Segoe UI Semibold"/>
              <a:ea typeface="Segoe UI Semibold"/>
              <a:cs typeface="Segoe UI Semibold"/>
            </a:endParaRPr>
          </a:p>
        </p:txBody>
      </p:sp>
      <p:sp>
        <p:nvSpPr>
          <p:cNvPr id="21" name="TextBox 21"/>
          <p:cNvSpPr txBox="1"/>
          <p:nvPr/>
        </p:nvSpPr>
        <p:spPr>
          <a:xfrm>
            <a:off x="1267055" y="7790364"/>
            <a:ext cx="7199622" cy="743089"/>
          </a:xfrm>
          <a:prstGeom prst="rect">
            <a:avLst/>
          </a:prstGeom>
        </p:spPr>
        <p:txBody>
          <a:bodyPr lIns="0" tIns="0" rIns="0" bIns="0" rtlCol="0" anchor="t">
            <a:spAutoFit/>
          </a:bodyPr>
          <a:lstStyle/>
          <a:p>
            <a:pPr>
              <a:lnSpc>
                <a:spcPts val="1950"/>
              </a:lnSpc>
            </a:pPr>
            <a:r>
              <a:rPr lang="en-US" sz="1300" err="1">
                <a:solidFill>
                  <a:srgbClr val="2A2927"/>
                </a:solidFill>
                <a:latin typeface="Segoe UI"/>
                <a:ea typeface="Segoe UI"/>
                <a:cs typeface="Segoe UI"/>
                <a:sym typeface="Segoe UI"/>
              </a:rPr>
              <a:t>Nexl</a:t>
            </a:r>
            <a:r>
              <a:rPr lang="en-US" sz="1300">
                <a:solidFill>
                  <a:srgbClr val="2A2927"/>
                </a:solidFill>
                <a:latin typeface="Segoe UI"/>
                <a:ea typeface="Segoe UI"/>
                <a:cs typeface="Segoe UI"/>
                <a:sym typeface="Segoe UI"/>
              </a:rPr>
              <a:t> connects to Outlook and calendars, so lawyers don't need to change the way they work. Stay-in-touch reminders, signals on client moves, focus lists, AI meeting preparation, and voice notes break BD down into small repeatable actions every week.</a:t>
            </a:r>
          </a:p>
        </p:txBody>
      </p:sp>
      <p:sp>
        <p:nvSpPr>
          <p:cNvPr id="23" name="TextBox 23"/>
          <p:cNvSpPr txBox="1"/>
          <p:nvPr/>
        </p:nvSpPr>
        <p:spPr>
          <a:xfrm>
            <a:off x="1028700" y="1384665"/>
            <a:ext cx="9796696" cy="567988"/>
          </a:xfrm>
          <a:prstGeom prst="rect">
            <a:avLst/>
          </a:prstGeom>
        </p:spPr>
        <p:txBody>
          <a:bodyPr lIns="0" tIns="0" rIns="0" bIns="0" rtlCol="0" anchor="t">
            <a:spAutoFit/>
          </a:bodyPr>
          <a:lstStyle/>
          <a:p>
            <a:pPr algn="l">
              <a:lnSpc>
                <a:spcPts val="4377"/>
              </a:lnSpc>
            </a:pPr>
            <a:r>
              <a:rPr lang="en-US" sz="3999" spc="-35">
                <a:solidFill>
                  <a:srgbClr val="FFFFFF"/>
                </a:solidFill>
                <a:latin typeface="Segoe UI"/>
                <a:ea typeface="Segoe UI"/>
                <a:cs typeface="Segoe UI"/>
                <a:sym typeface="Segoe UI"/>
              </a:rPr>
              <a:t>Recommended solution: Nexl</a:t>
            </a:r>
          </a:p>
        </p:txBody>
      </p:sp>
      <p:sp>
        <p:nvSpPr>
          <p:cNvPr id="24" name="TextBox 24"/>
          <p:cNvSpPr txBox="1"/>
          <p:nvPr/>
        </p:nvSpPr>
        <p:spPr>
          <a:xfrm>
            <a:off x="1028700" y="980250"/>
            <a:ext cx="3124200" cy="166712"/>
          </a:xfrm>
          <a:prstGeom prst="rect">
            <a:avLst/>
          </a:prstGeom>
        </p:spPr>
        <p:txBody>
          <a:bodyPr wrap="square" lIns="0" tIns="0" rIns="0" bIns="0" rtlCol="0" anchor="t">
            <a:spAutoFit/>
          </a:bodyPr>
          <a:lstStyle/>
          <a:p>
            <a:pPr>
              <a:lnSpc>
                <a:spcPts val="1344"/>
              </a:lnSpc>
            </a:pPr>
            <a:r>
              <a:rPr lang="en-US" sz="1350" spc="187">
                <a:solidFill>
                  <a:srgbClr val="F79A83"/>
                </a:solidFill>
                <a:latin typeface="Segoe UI"/>
                <a:ea typeface="Segoe UI"/>
                <a:cs typeface="Segoe UI"/>
                <a:sym typeface="Segoe UI"/>
              </a:rPr>
              <a:t>RECOMMENDED SOLUTION</a:t>
            </a:r>
            <a:endParaRPr lang="en-US" sz="1399" spc="187">
              <a:solidFill>
                <a:srgbClr val="F79A83"/>
              </a:solidFill>
              <a:latin typeface="Segoe UI"/>
              <a:ea typeface="Segoe UI"/>
              <a:cs typeface="Segoe UI"/>
              <a:sym typeface="Segoe UI"/>
            </a:endParaRPr>
          </a:p>
        </p:txBody>
      </p:sp>
      <p:pic>
        <p:nvPicPr>
          <p:cNvPr id="26" name="Picture 25">
            <a:extLst>
              <a:ext uri="{FF2B5EF4-FFF2-40B4-BE49-F238E27FC236}">
                <a16:creationId xmlns:a16="http://schemas.microsoft.com/office/drawing/2014/main" id="{ED9E0612-1340-1C61-DF7B-AD5A5E7528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877" y="2404870"/>
            <a:ext cx="8764125" cy="7882130"/>
          </a:xfrm>
          <a:prstGeom prst="rect">
            <a:avLst/>
          </a:prstGeom>
        </p:spPr>
      </p:pic>
      <p:sp>
        <p:nvSpPr>
          <p:cNvPr id="29" name="Rectangle: Diagonal Corners Rounded 28">
            <a:extLst>
              <a:ext uri="{FF2B5EF4-FFF2-40B4-BE49-F238E27FC236}">
                <a16:creationId xmlns:a16="http://schemas.microsoft.com/office/drawing/2014/main" id="{D5575665-6A3D-6906-7DB7-75AA4DD1E91F}"/>
              </a:ext>
            </a:extLst>
          </p:cNvPr>
          <p:cNvSpPr/>
          <p:nvPr/>
        </p:nvSpPr>
        <p:spPr>
          <a:xfrm>
            <a:off x="14055332" y="8862925"/>
            <a:ext cx="4004416" cy="11925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400" b="1">
                <a:solidFill>
                  <a:srgbClr val="0F0E0D"/>
                </a:solidFill>
                <a:latin typeface="Segoe UI"/>
                <a:ea typeface="+mn-lt"/>
                <a:cs typeface="Segoe UI"/>
              </a:rPr>
              <a:t> </a:t>
            </a:r>
            <a:r>
              <a:rPr lang="en-GB" sz="1400" err="1">
                <a:solidFill>
                  <a:srgbClr val="0F0E0D"/>
                </a:solidFill>
                <a:latin typeface="Segoe UI"/>
                <a:ea typeface="+mn-lt"/>
                <a:cs typeface="Segoe UI"/>
              </a:rPr>
              <a:t>Nexl</a:t>
            </a:r>
            <a:r>
              <a:rPr lang="en-GB" sz="1400">
                <a:solidFill>
                  <a:srgbClr val="0F0E0D"/>
                </a:solidFill>
                <a:latin typeface="Segoe UI"/>
                <a:ea typeface="+mn-lt"/>
                <a:cs typeface="Segoe UI"/>
              </a:rPr>
              <a:t> provided slide.</a:t>
            </a:r>
            <a:r>
              <a:rPr lang="en-GB" sz="1400">
                <a:solidFill>
                  <a:srgbClr val="0F0E0D"/>
                </a:solidFill>
                <a:ea typeface="+mn-lt"/>
                <a:cs typeface="+mn-lt"/>
              </a:rPr>
              <a:t> Reorder the blocks based on your firm's priorities.</a:t>
            </a:r>
            <a:endParaRPr lang="en-US">
              <a:ea typeface="+mn-lt"/>
              <a:cs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450514"/>
            <a:chOff x="0" y="0"/>
            <a:chExt cx="4816593" cy="645403"/>
          </a:xfrm>
        </p:grpSpPr>
        <p:sp>
          <p:nvSpPr>
            <p:cNvPr id="3" name="Freeform 3"/>
            <p:cNvSpPr/>
            <p:nvPr/>
          </p:nvSpPr>
          <p:spPr>
            <a:xfrm>
              <a:off x="0" y="0"/>
              <a:ext cx="4816592" cy="645403"/>
            </a:xfrm>
            <a:custGeom>
              <a:avLst/>
              <a:gdLst/>
              <a:ahLst/>
              <a:cxnLst/>
              <a:rect l="l" t="t" r="r" b="b"/>
              <a:pathLst>
                <a:path w="4816592" h="645403">
                  <a:moveTo>
                    <a:pt x="0" y="0"/>
                  </a:moveTo>
                  <a:lnTo>
                    <a:pt x="4816592" y="0"/>
                  </a:lnTo>
                  <a:lnTo>
                    <a:pt x="4816592" y="645403"/>
                  </a:lnTo>
                  <a:lnTo>
                    <a:pt x="0" y="645403"/>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4" name="TextBox 4"/>
            <p:cNvSpPr txBox="1"/>
            <p:nvPr/>
          </p:nvSpPr>
          <p:spPr>
            <a:xfrm>
              <a:off x="0" y="28575"/>
              <a:ext cx="4816593" cy="616828"/>
            </a:xfrm>
            <a:prstGeom prst="rect">
              <a:avLst/>
            </a:prstGeom>
          </p:spPr>
          <p:txBody>
            <a:bodyPr lIns="50800" tIns="50800" rIns="50800" bIns="50800" rtlCol="0" anchor="ctr"/>
            <a:lstStyle/>
            <a:p>
              <a:pPr algn="ctr">
                <a:lnSpc>
                  <a:spcPts val="1344"/>
                </a:lnSpc>
              </a:pPr>
              <a:endParaRPr/>
            </a:p>
          </p:txBody>
        </p:sp>
      </p:grpSp>
      <p:sp>
        <p:nvSpPr>
          <p:cNvPr id="6" name="TextBox 6"/>
          <p:cNvSpPr txBox="1"/>
          <p:nvPr/>
        </p:nvSpPr>
        <p:spPr>
          <a:xfrm>
            <a:off x="1092241" y="1387735"/>
            <a:ext cx="7497589" cy="567988"/>
          </a:xfrm>
          <a:prstGeom prst="rect">
            <a:avLst/>
          </a:prstGeom>
        </p:spPr>
        <p:txBody>
          <a:bodyPr lIns="0" tIns="0" rIns="0" bIns="0" rtlCol="0" anchor="t">
            <a:spAutoFit/>
          </a:bodyPr>
          <a:lstStyle/>
          <a:p>
            <a:pPr>
              <a:lnSpc>
                <a:spcPts val="4377"/>
              </a:lnSpc>
            </a:pPr>
            <a:r>
              <a:rPr lang="en-US" sz="3950" spc="-35">
                <a:solidFill>
                  <a:srgbClr val="FFFFFF"/>
                </a:solidFill>
                <a:latin typeface="Segoe UI"/>
                <a:ea typeface="Segoe UI"/>
                <a:cs typeface="Segoe UI"/>
                <a:sym typeface="Segoe UI"/>
              </a:rPr>
              <a:t>Vendor information: </a:t>
            </a:r>
            <a:r>
              <a:rPr lang="en-US" sz="3950" spc="-35" err="1">
                <a:solidFill>
                  <a:srgbClr val="FFFFFF"/>
                </a:solidFill>
                <a:latin typeface="Segoe UI"/>
                <a:ea typeface="Segoe UI"/>
                <a:cs typeface="Segoe UI"/>
                <a:sym typeface="Segoe UI"/>
              </a:rPr>
              <a:t>Nexl</a:t>
            </a:r>
            <a:endParaRPr lang="en-US" sz="3950" spc="-35" err="1">
              <a:solidFill>
                <a:srgbClr val="FFFFFF"/>
              </a:solidFill>
              <a:latin typeface="Segoe UI"/>
              <a:ea typeface="Segoe UI"/>
              <a:cs typeface="Segoe UI"/>
            </a:endParaRPr>
          </a:p>
        </p:txBody>
      </p:sp>
      <p:graphicFrame>
        <p:nvGraphicFramePr>
          <p:cNvPr id="8" name="Table 8"/>
          <p:cNvGraphicFramePr>
            <a:graphicFrameLocks noGrp="1"/>
          </p:cNvGraphicFramePr>
          <p:nvPr>
            <p:extLst>
              <p:ext uri="{D42A27DB-BD31-4B8C-83A1-F6EECF244321}">
                <p14:modId xmlns:p14="http://schemas.microsoft.com/office/powerpoint/2010/main" val="3096480981"/>
              </p:ext>
            </p:extLst>
          </p:nvPr>
        </p:nvGraphicFramePr>
        <p:xfrm>
          <a:off x="1028700" y="2927085"/>
          <a:ext cx="16181346" cy="6452872"/>
        </p:xfrm>
        <a:graphic>
          <a:graphicData uri="http://schemas.openxmlformats.org/drawingml/2006/table">
            <a:tbl>
              <a:tblPr/>
              <a:tblGrid>
                <a:gridCol w="3807293">
                  <a:extLst>
                    <a:ext uri="{9D8B030D-6E8A-4147-A177-3AD203B41FA5}">
                      <a16:colId xmlns:a16="http://schemas.microsoft.com/office/drawing/2014/main" val="20000"/>
                    </a:ext>
                  </a:extLst>
                </a:gridCol>
                <a:gridCol w="12374053">
                  <a:extLst>
                    <a:ext uri="{9D8B030D-6E8A-4147-A177-3AD203B41FA5}">
                      <a16:colId xmlns:a16="http://schemas.microsoft.com/office/drawing/2014/main" val="20001"/>
                    </a:ext>
                  </a:extLst>
                </a:gridCol>
              </a:tblGrid>
              <a:tr h="534366">
                <a:tc>
                  <a:txBody>
                    <a:bodyPr/>
                    <a:lstStyle/>
                    <a:p>
                      <a:pPr algn="l">
                        <a:lnSpc>
                          <a:spcPts val="2100"/>
                        </a:lnSpc>
                        <a:defRPr/>
                      </a:pPr>
                      <a:r>
                        <a:rPr lang="en-US" sz="1800" dirty="0">
                          <a:solidFill>
                            <a:srgbClr val="737373"/>
                          </a:solidFill>
                          <a:latin typeface="Segoe UI"/>
                          <a:ea typeface="Segoe UI"/>
                          <a:cs typeface="Segoe UI"/>
                          <a:sym typeface="Segoe UI"/>
                        </a:rPr>
                        <a:t>ITEM</a:t>
                      </a:r>
                      <a:endParaRPr lang="en-US" sz="18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defRPr/>
                      </a:pPr>
                      <a:r>
                        <a:rPr lang="en-US" sz="1800" dirty="0">
                          <a:solidFill>
                            <a:srgbClr val="737373"/>
                          </a:solidFill>
                          <a:latin typeface="Segoe UI"/>
                          <a:ea typeface="Segoe UI"/>
                          <a:cs typeface="Segoe UI"/>
                          <a:sym typeface="Segoe UI"/>
                        </a:rPr>
                        <a:t>DETAIL</a:t>
                      </a:r>
                      <a:endParaRPr lang="en-US" sz="1800" dirty="0"/>
                    </a:p>
                  </a:txBody>
                  <a:tcPr marL="152400" marR="152400" marT="152400" marB="152400"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914400">
                <a:tc>
                  <a:txBody>
                    <a:bodyPr/>
                    <a:lstStyle/>
                    <a:p>
                      <a:pPr algn="l">
                        <a:lnSpc>
                          <a:spcPct val="150000"/>
                        </a:lnSpc>
                        <a:defRPr/>
                      </a:pPr>
                      <a:r>
                        <a:rPr lang="en-US" sz="1800" dirty="0">
                          <a:solidFill>
                            <a:srgbClr val="000000"/>
                          </a:solidFill>
                          <a:latin typeface="Segoe UI"/>
                          <a:ea typeface="Segoe UI"/>
                          <a:cs typeface="Segoe UI"/>
                          <a:sym typeface="Segoe UI"/>
                        </a:rPr>
                        <a:t>Company</a:t>
                      </a:r>
                      <a:endParaRPr lang="en-US" sz="1800" dirty="0">
                        <a:solidFill>
                          <a:schemeClr val="tx1"/>
                        </a:solidFill>
                      </a:endParaRPr>
                    </a:p>
                    <a:p>
                      <a:pPr algn="l">
                        <a:lnSpc>
                          <a:spcPct val="150000"/>
                        </a:lnSpc>
                      </a:pPr>
                      <a:r>
                        <a:rPr lang="en-US" sz="1800" dirty="0" err="1">
                          <a:solidFill>
                            <a:srgbClr val="737373"/>
                          </a:solidFill>
                          <a:latin typeface="Segoe UI"/>
                          <a:ea typeface="Segoe UI"/>
                          <a:cs typeface="Segoe UI"/>
                          <a:sym typeface="Segoe UI"/>
                        </a:rPr>
                        <a:t>nexl.cloud</a:t>
                      </a: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defRPr/>
                      </a:pPr>
                      <a:r>
                        <a:rPr lang="en-US" sz="1800" spc="-11" dirty="0" err="1">
                          <a:solidFill>
                            <a:srgbClr val="0A0A0A"/>
                          </a:solidFill>
                          <a:latin typeface="Segoe UI"/>
                          <a:ea typeface="Segoe UI"/>
                          <a:cs typeface="Segoe UI"/>
                          <a:sym typeface="Segoe UI"/>
                        </a:rPr>
                        <a:t>Nexl</a:t>
                      </a:r>
                      <a:r>
                        <a:rPr lang="en-US" sz="1800" spc="-11" dirty="0">
                          <a:solidFill>
                            <a:srgbClr val="0A0A0A"/>
                          </a:solidFill>
                          <a:latin typeface="Segoe UI"/>
                          <a:ea typeface="Segoe UI"/>
                          <a:cs typeface="Segoe UI"/>
                          <a:sym typeface="Segoe UI"/>
                        </a:rPr>
                        <a:t> is the growth system for law firms, bringing CRM, workspaces, marketing, and relationship intelligence together in one place.</a:t>
                      </a:r>
                      <a:endParaRPr lang="en-US" sz="18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14400">
                <a:tc>
                  <a:txBody>
                    <a:bodyPr/>
                    <a:lstStyle/>
                    <a:p>
                      <a:pPr algn="l">
                        <a:lnSpc>
                          <a:spcPct val="150000"/>
                        </a:lnSpc>
                        <a:defRPr/>
                      </a:pPr>
                      <a:r>
                        <a:rPr lang="en-US" sz="1800" dirty="0">
                          <a:solidFill>
                            <a:schemeClr val="tx1"/>
                          </a:solidFill>
                          <a:latin typeface="Segoe UI"/>
                          <a:ea typeface="Segoe UI"/>
                          <a:cs typeface="Segoe UI"/>
                          <a:sym typeface="Segoe UI"/>
                        </a:rPr>
                        <a:t>Customers</a:t>
                      </a:r>
                      <a:endParaRPr lang="en-US" sz="1800" dirty="0">
                        <a:solidFill>
                          <a:schemeClr val="tx1"/>
                        </a:solidFill>
                      </a:endParaRPr>
                    </a:p>
                    <a:p>
                      <a:pPr algn="l">
                        <a:lnSpc>
                          <a:spcPct val="150000"/>
                        </a:lnSpc>
                      </a:pPr>
                      <a:r>
                        <a:rPr lang="en-US" sz="1800" dirty="0">
                          <a:solidFill>
                            <a:srgbClr val="8A8884"/>
                          </a:solidFill>
                          <a:latin typeface="Segoe UI"/>
                          <a:ea typeface="Segoe UI"/>
                          <a:cs typeface="Segoe UI"/>
                          <a:sym typeface="Segoe UI"/>
                        </a:rPr>
                        <a:t>150+ law firms worldwide</a:t>
                      </a: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tc>
                  <a:txBody>
                    <a:bodyPr/>
                    <a:lstStyle/>
                    <a:p>
                      <a:pPr algn="l">
                        <a:lnSpc>
                          <a:spcPts val="1960"/>
                        </a:lnSpc>
                      </a:pPr>
                      <a:r>
                        <a:rPr lang="en-US" sz="1800" dirty="0">
                          <a:solidFill>
                            <a:srgbClr val="0A0A0A"/>
                          </a:solidFill>
                          <a:latin typeface="Segoe UI"/>
                          <a:ea typeface="Segoe UI"/>
                          <a:cs typeface="Segoe UI"/>
                          <a:sym typeface="Segoe UI"/>
                        </a:rPr>
                        <a:t>Mid-sized firms through </a:t>
                      </a:r>
                      <a:r>
                        <a:rPr lang="en-US" sz="1800" dirty="0">
                          <a:solidFill>
                            <a:srgbClr val="0A0A0A"/>
                          </a:solidFill>
                          <a:latin typeface="Segoe UI"/>
                          <a:ea typeface="Segoe UI"/>
                          <a:cs typeface="Segoe UI"/>
                        </a:rPr>
                        <a:t>to Magic Circle and AmLaw</a:t>
                      </a:r>
                      <a:r>
                        <a:rPr lang="en-US" sz="1800" dirty="0">
                          <a:solidFill>
                            <a:srgbClr val="0A0A0A"/>
                          </a:solidFill>
                          <a:latin typeface="Segoe UI"/>
                          <a:ea typeface="Segoe UI"/>
                          <a:cs typeface="Segoe UI"/>
                          <a:sym typeface="Segoe UI"/>
                        </a:rPr>
                        <a:t> 200</a:t>
                      </a:r>
                      <a:r>
                        <a:rPr lang="en-US" sz="1800" dirty="0">
                          <a:solidFill>
                            <a:srgbClr val="0A0A0A"/>
                          </a:solidFill>
                          <a:latin typeface="Segoe UI"/>
                          <a:ea typeface="Segoe UI"/>
                          <a:cs typeface="Segoe UI"/>
                        </a:rPr>
                        <a:t> use </a:t>
                      </a:r>
                      <a:r>
                        <a:rPr lang="en-US" sz="1800" dirty="0" err="1">
                          <a:solidFill>
                            <a:srgbClr val="0A0A0A"/>
                          </a:solidFill>
                          <a:latin typeface="Segoe UI"/>
                          <a:ea typeface="Segoe UI"/>
                          <a:cs typeface="Segoe UI"/>
                        </a:rPr>
                        <a:t>Nexl</a:t>
                      </a:r>
                      <a:r>
                        <a:rPr lang="en-US" sz="1800" dirty="0">
                          <a:solidFill>
                            <a:srgbClr val="0A0A0A"/>
                          </a:solidFill>
                          <a:latin typeface="Segoe UI"/>
                          <a:ea typeface="Segoe UI"/>
                          <a:cs typeface="Segoe UI"/>
                          <a:sym typeface="Segoe UI"/>
                        </a:rPr>
                        <a:t>, including Dentons Rodyk, Fasken, Day Pitney, Gilbert + Tobin, Al Tamimi &amp; Co., Greenberg </a:t>
                      </a:r>
                      <a:r>
                        <a:rPr lang="en-US" sz="1800" dirty="0" err="1">
                          <a:solidFill>
                            <a:srgbClr val="0A0A0A"/>
                          </a:solidFill>
                          <a:latin typeface="Segoe UI"/>
                          <a:ea typeface="Segoe UI"/>
                          <a:cs typeface="Segoe UI"/>
                          <a:sym typeface="Segoe UI"/>
                        </a:rPr>
                        <a:t>Glusker</a:t>
                      </a:r>
                      <a:r>
                        <a:rPr lang="en-US" sz="1800" dirty="0">
                          <a:solidFill>
                            <a:srgbClr val="0A0A0A"/>
                          </a:solidFill>
                          <a:latin typeface="Segoe UI"/>
                          <a:ea typeface="Segoe UI"/>
                          <a:cs typeface="Segoe UI"/>
                          <a:sym typeface="Segoe UI"/>
                        </a:rPr>
                        <a:t>, Gorrissen Federspiel, Wiersholm, </a:t>
                      </a:r>
                      <a:r>
                        <a:rPr lang="en-US" sz="1800" dirty="0" err="1">
                          <a:solidFill>
                            <a:srgbClr val="0A0A0A"/>
                          </a:solidFill>
                          <a:latin typeface="Segoe UI"/>
                          <a:ea typeface="Segoe UI"/>
                          <a:cs typeface="Segoe UI"/>
                          <a:sym typeface="Segoe UI"/>
                        </a:rPr>
                        <a:t>Haavind</a:t>
                      </a:r>
                      <a:r>
                        <a:rPr lang="en-US" sz="1800" dirty="0">
                          <a:solidFill>
                            <a:srgbClr val="0A0A0A"/>
                          </a:solidFill>
                          <a:latin typeface="Segoe UI"/>
                          <a:ea typeface="Segoe UI"/>
                          <a:cs typeface="Segoe UI"/>
                          <a:sym typeface="Segoe UI"/>
                        </a:rPr>
                        <a:t>, Wotton + Kearney, Bartier Perry, Farrell Fritz, and Koley Jessen.</a:t>
                      </a:r>
                      <a:endParaRPr lang="en-US" sz="18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914400">
                <a:tc>
                  <a:txBody>
                    <a:bodyPr/>
                    <a:lstStyle/>
                    <a:p>
                      <a:pPr algn="l">
                        <a:lnSpc>
                          <a:spcPct val="150000"/>
                        </a:lnSpc>
                        <a:defRPr/>
                      </a:pPr>
                      <a:r>
                        <a:rPr lang="en-US" sz="1800" dirty="0">
                          <a:solidFill>
                            <a:schemeClr val="tx1"/>
                          </a:solidFill>
                          <a:latin typeface="Segoe UI"/>
                          <a:ea typeface="Segoe UI"/>
                          <a:cs typeface="Segoe UI"/>
                          <a:sym typeface="Segoe UI"/>
                        </a:rPr>
                        <a:t>Security and compliance</a:t>
                      </a:r>
                      <a:endParaRPr lang="en-US" sz="1800" dirty="0">
                        <a:solidFill>
                          <a:schemeClr val="tx1"/>
                        </a:solidFill>
                      </a:endParaRPr>
                    </a:p>
                    <a:p>
                      <a:pPr algn="l">
                        <a:lnSpc>
                          <a:spcPct val="150000"/>
                        </a:lnSpc>
                      </a:pPr>
                      <a:r>
                        <a:rPr lang="en-US" sz="1800" dirty="0">
                          <a:solidFill>
                            <a:srgbClr val="8A8884"/>
                          </a:solidFill>
                          <a:latin typeface="Segoe UI"/>
                          <a:ea typeface="Segoe UI"/>
                          <a:cs typeface="Segoe UI"/>
                          <a:sym typeface="Segoe UI"/>
                        </a:rPr>
                        <a:t>ISO/IEC 27001:2022 and SOC 2</a:t>
                      </a:r>
                    </a:p>
                  </a:txBody>
                  <a:tcPr marL="152400" marR="152400" marT="152400" marB="15240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defRPr/>
                      </a:pPr>
                      <a:r>
                        <a:rPr lang="en-US" sz="1800" dirty="0">
                          <a:solidFill>
                            <a:srgbClr val="0A0A0A"/>
                          </a:solidFill>
                          <a:latin typeface="Segoe UI"/>
                          <a:ea typeface="Segoe UI"/>
                          <a:cs typeface="Segoe UI"/>
                          <a:sym typeface="Segoe UI"/>
                        </a:rPr>
                        <a:t>Independently audited and GDPR-compliant, with SSO and MFA, granular permissions, and full audit trails. </a:t>
                      </a:r>
                      <a:r>
                        <a:rPr lang="en-US" sz="1800" dirty="0" err="1">
                          <a:solidFill>
                            <a:srgbClr val="0A0A0A"/>
                          </a:solidFill>
                          <a:latin typeface="Segoe UI"/>
                          <a:ea typeface="Segoe UI"/>
                          <a:cs typeface="Segoe UI"/>
                          <a:sym typeface="Segoe UI"/>
                        </a:rPr>
                        <a:t>Nexl</a:t>
                      </a:r>
                      <a:r>
                        <a:rPr lang="en-US" sz="1800" dirty="0">
                          <a:solidFill>
                            <a:srgbClr val="0A0A0A"/>
                          </a:solidFill>
                          <a:latin typeface="Segoe UI"/>
                          <a:ea typeface="Segoe UI"/>
                          <a:cs typeface="Segoe UI"/>
                          <a:sym typeface="Segoe UI"/>
                        </a:rPr>
                        <a:t> never uses firm data to train AI models. Documentation </a:t>
                      </a:r>
                      <a:r>
                        <a:rPr lang="en-US" sz="1800" dirty="0">
                          <a:solidFill>
                            <a:schemeClr val="tx1"/>
                          </a:solidFill>
                          <a:latin typeface="Segoe UI"/>
                          <a:ea typeface="Segoe UI"/>
                          <a:cs typeface="Segoe UI"/>
                          <a:sym typeface="Segoe UI"/>
                        </a:rPr>
                        <a:t>at </a:t>
                      </a:r>
                      <a:r>
                        <a:rPr lang="en-US" sz="1800" dirty="0">
                          <a:solidFill>
                            <a:schemeClr val="tx1"/>
                          </a:solidFill>
                          <a:latin typeface="Segoe UI"/>
                          <a:ea typeface="Segoe UI"/>
                          <a:cs typeface="Segoe UI"/>
                          <a:sym typeface="Segoe UI"/>
                          <a:hlinkClick r:id="rId3">
                            <a:extLst>
                              <a:ext uri="{A12FA001-AC4F-418D-AE19-62706E023703}">
                                <ahyp:hlinkClr xmlns:ahyp="http://schemas.microsoft.com/office/drawing/2018/hyperlinkcolor" val="tx"/>
                              </a:ext>
                            </a:extLst>
                          </a:hlinkClick>
                        </a:rPr>
                        <a:t>trust.nexl.cloud</a:t>
                      </a:r>
                      <a:r>
                        <a:rPr lang="en-US" sz="1800" dirty="0">
                          <a:solidFill>
                            <a:schemeClr val="tx1"/>
                          </a:solidFill>
                          <a:latin typeface="Segoe UI"/>
                          <a:ea typeface="Segoe UI"/>
                          <a:cs typeface="Segoe UI"/>
                          <a:sym typeface="Segoe UI"/>
                        </a:rPr>
                        <a:t>.</a:t>
                      </a:r>
                      <a:endParaRPr lang="en-US" sz="1800" dirty="0">
                        <a:solidFill>
                          <a:schemeClr val="tx1"/>
                        </a:solidFill>
                      </a:endParaRPr>
                    </a:p>
                  </a:txBody>
                  <a:tcPr marL="152400" marR="152400" marT="152400" marB="15240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14400">
                <a:tc>
                  <a:txBody>
                    <a:bodyPr/>
                    <a:lstStyle/>
                    <a:p>
                      <a:pPr algn="l">
                        <a:lnSpc>
                          <a:spcPct val="150000"/>
                        </a:lnSpc>
                        <a:defRPr/>
                      </a:pPr>
                      <a:r>
                        <a:rPr lang="en-US" sz="1800" dirty="0">
                          <a:solidFill>
                            <a:schemeClr val="tx1"/>
                          </a:solidFill>
                          <a:latin typeface="Segoe UI"/>
                          <a:ea typeface="Segoe UI"/>
                          <a:cs typeface="Segoe UI"/>
                          <a:sym typeface="Segoe UI"/>
                        </a:rPr>
                        <a:t>Implementation and support</a:t>
                      </a:r>
                      <a:endParaRPr lang="en-US" sz="1800" dirty="0">
                        <a:solidFill>
                          <a:schemeClr val="tx1"/>
                        </a:solidFill>
                      </a:endParaRPr>
                    </a:p>
                    <a:p>
                      <a:pPr algn="l">
                        <a:lnSpc>
                          <a:spcPct val="150000"/>
                        </a:lnSpc>
                      </a:pPr>
                      <a:r>
                        <a:rPr lang="en-US" sz="1800" dirty="0">
                          <a:solidFill>
                            <a:srgbClr val="8A8884"/>
                          </a:solidFill>
                          <a:latin typeface="Segoe UI"/>
                          <a:ea typeface="Segoe UI"/>
                          <a:cs typeface="Segoe UI"/>
                          <a:sym typeface="Segoe UI"/>
                        </a:rPr>
                        <a:t>In-house, no third parties</a:t>
                      </a: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tc>
                  <a:txBody>
                    <a:bodyPr/>
                    <a:lstStyle/>
                    <a:p>
                      <a:pPr algn="l">
                        <a:lnSpc>
                          <a:spcPts val="1960"/>
                        </a:lnSpc>
                        <a:defRPr/>
                      </a:pPr>
                      <a:r>
                        <a:rPr lang="en-US" sz="1800" dirty="0" err="1">
                          <a:solidFill>
                            <a:srgbClr val="0A0A0A"/>
                          </a:solidFill>
                          <a:latin typeface="Segoe UI"/>
                          <a:ea typeface="Segoe UI"/>
                          <a:cs typeface="Segoe UI"/>
                          <a:sym typeface="Segoe UI"/>
                        </a:rPr>
                        <a:t>Nexl</a:t>
                      </a:r>
                      <a:r>
                        <a:rPr lang="en-US" sz="1800" dirty="0">
                          <a:solidFill>
                            <a:srgbClr val="0A0A0A"/>
                          </a:solidFill>
                          <a:latin typeface="Segoe UI"/>
                          <a:ea typeface="Segoe UI"/>
                          <a:cs typeface="Segoe UI"/>
                          <a:sym typeface="Segoe UI"/>
                        </a:rPr>
                        <a:t> runs implementation </a:t>
                      </a:r>
                      <a:r>
                        <a:rPr lang="en-US" sz="1800" dirty="0">
                          <a:solidFill>
                            <a:srgbClr val="0A0A0A"/>
                          </a:solidFill>
                          <a:latin typeface="Segoe UI"/>
                          <a:ea typeface="Segoe UI"/>
                          <a:cs typeface="Segoe UI"/>
                        </a:rPr>
                        <a:t>in-house</a:t>
                      </a:r>
                      <a:r>
                        <a:rPr lang="en-US" sz="1800" dirty="0">
                          <a:solidFill>
                            <a:srgbClr val="0A0A0A"/>
                          </a:solidFill>
                          <a:latin typeface="Segoe UI"/>
                          <a:ea typeface="Segoe UI"/>
                          <a:cs typeface="Segoe UI"/>
                          <a:sym typeface="Segoe UI"/>
                        </a:rPr>
                        <a:t> with one point of accountability.</a:t>
                      </a:r>
                      <a:endParaRPr lang="en-US" sz="1800" dirty="0">
                        <a:solidFill>
                          <a:srgbClr val="0A0A0A"/>
                        </a:solidFill>
                        <a:latin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914400">
                <a:tc>
                  <a:txBody>
                    <a:bodyPr/>
                    <a:lstStyle/>
                    <a:p>
                      <a:pPr algn="l">
                        <a:lnSpc>
                          <a:spcPct val="150000"/>
                        </a:lnSpc>
                        <a:defRPr/>
                      </a:pPr>
                      <a:r>
                        <a:rPr lang="en-US" sz="1800" dirty="0">
                          <a:solidFill>
                            <a:schemeClr val="tx1"/>
                          </a:solidFill>
                          <a:latin typeface="Segoe UI"/>
                          <a:ea typeface="Segoe UI"/>
                          <a:cs typeface="Segoe UI"/>
                          <a:sym typeface="Segoe UI"/>
                        </a:rPr>
                        <a:t>Meets our requirements</a:t>
                      </a:r>
                      <a:endParaRPr lang="en-US" sz="1800" dirty="0">
                        <a:solidFill>
                          <a:srgbClr val="8A8884"/>
                        </a:solidFill>
                        <a:latin typeface="Segoe UI"/>
                        <a:ea typeface="Segoe UI"/>
                        <a:cs typeface="Segoe UI"/>
                        <a:sym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FFFFFF"/>
                      </a:solidFill>
                      <a:prstDash val="sysDot"/>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tc>
                  <a:txBody>
                    <a:bodyPr/>
                    <a:lstStyle/>
                    <a:p>
                      <a:pPr marL="285750" indent="-285750" algn="l">
                        <a:lnSpc>
                          <a:spcPts val="1960"/>
                        </a:lnSpc>
                        <a:buFont typeface="Arial"/>
                        <a:buChar char="•"/>
                      </a:pPr>
                      <a:r>
                        <a:rPr lang="en-US" sz="1800" dirty="0">
                          <a:solidFill>
                            <a:srgbClr val="0A0A0A"/>
                          </a:solidFill>
                          <a:latin typeface="Segoe UI"/>
                          <a:ea typeface="Segoe UI"/>
                          <a:cs typeface="Segoe UI"/>
                          <a:sym typeface="Segoe UI"/>
                        </a:rPr>
                        <a:t>One platform for CRM, marketing, and </a:t>
                      </a:r>
                      <a:r>
                        <a:rPr lang="en-US" sz="1800" dirty="0">
                          <a:solidFill>
                            <a:srgbClr val="0A0A0A"/>
                          </a:solidFill>
                          <a:latin typeface="Segoe UI"/>
                          <a:ea typeface="Segoe UI"/>
                          <a:cs typeface="Segoe UI"/>
                        </a:rPr>
                        <a:t>relationship intelligence</a:t>
                      </a:r>
                      <a:r>
                        <a:rPr lang="en-US" sz="1800" dirty="0">
                          <a:solidFill>
                            <a:srgbClr val="0A0A0A"/>
                          </a:solidFill>
                          <a:latin typeface="Segoe UI"/>
                          <a:ea typeface="Segoe UI"/>
                          <a:cs typeface="Segoe UI"/>
                          <a:sym typeface="Segoe UI"/>
                        </a:rPr>
                        <a:t> </a:t>
                      </a:r>
                      <a:endParaRPr lang="en-US" sz="1800" dirty="0"/>
                    </a:p>
                    <a:p>
                      <a:pPr marL="285750" lvl="0" indent="-285750" algn="l">
                        <a:lnSpc>
                          <a:spcPts val="1960"/>
                        </a:lnSpc>
                        <a:buFont typeface="Arial"/>
                        <a:buChar char="•"/>
                      </a:pPr>
                      <a:r>
                        <a:rPr lang="en-US" sz="1800" dirty="0">
                          <a:solidFill>
                            <a:srgbClr val="0A0A0A"/>
                          </a:solidFill>
                          <a:latin typeface="Segoe UI"/>
                          <a:cs typeface="Segoe UI"/>
                        </a:rPr>
                        <a:t>Automatic data capture</a:t>
                      </a:r>
                      <a:endParaRPr lang="en-US" sz="1800" dirty="0"/>
                    </a:p>
                    <a:p>
                      <a:pPr marL="285750" lvl="0" indent="-285750" algn="l">
                        <a:lnSpc>
                          <a:spcPts val="1960"/>
                        </a:lnSpc>
                        <a:buFont typeface="Arial"/>
                        <a:buChar char="•"/>
                      </a:pPr>
                      <a:r>
                        <a:rPr lang="en-US" sz="1800" dirty="0">
                          <a:solidFill>
                            <a:srgbClr val="0A0A0A"/>
                          </a:solidFill>
                          <a:latin typeface="Segoe UI"/>
                          <a:ea typeface="Segoe UI"/>
                          <a:cs typeface="Segoe UI"/>
                        </a:rPr>
                        <a:t>Built</a:t>
                      </a:r>
                      <a:r>
                        <a:rPr lang="en-US" sz="1800" dirty="0">
                          <a:solidFill>
                            <a:srgbClr val="0A0A0A"/>
                          </a:solidFill>
                          <a:latin typeface="Segoe UI"/>
                          <a:ea typeface="Segoe UI"/>
                          <a:cs typeface="Segoe UI"/>
                          <a:sym typeface="Segoe UI"/>
                        </a:rPr>
                        <a:t> for law </a:t>
                      </a:r>
                      <a:r>
                        <a:rPr lang="en-US" sz="1800" dirty="0">
                          <a:solidFill>
                            <a:srgbClr val="0A0A0A"/>
                          </a:solidFill>
                          <a:latin typeface="Segoe UI"/>
                          <a:ea typeface="Segoe UI"/>
                          <a:cs typeface="Segoe UI"/>
                        </a:rPr>
                        <a:t>firms</a:t>
                      </a:r>
                      <a:endParaRPr lang="en-US" sz="1800" dirty="0"/>
                    </a:p>
                    <a:p>
                      <a:pPr marL="285750" lvl="0" indent="-285750" algn="l">
                        <a:lnSpc>
                          <a:spcPts val="1960"/>
                        </a:lnSpc>
                        <a:buFont typeface="Arial"/>
                        <a:buChar char="•"/>
                      </a:pPr>
                      <a:r>
                        <a:rPr lang="en-US" sz="1800" dirty="0">
                          <a:solidFill>
                            <a:srgbClr val="0A0A0A"/>
                          </a:solidFill>
                          <a:latin typeface="Segoe UI"/>
                          <a:ea typeface="Segoe UI"/>
                          <a:cs typeface="Segoe UI"/>
                        </a:rPr>
                        <a:t>In-house</a:t>
                      </a:r>
                      <a:r>
                        <a:rPr lang="en-US" sz="1800" dirty="0">
                          <a:solidFill>
                            <a:srgbClr val="0A0A0A"/>
                          </a:solidFill>
                          <a:latin typeface="Segoe UI"/>
                          <a:ea typeface="Segoe UI"/>
                          <a:cs typeface="Segoe UI"/>
                          <a:sym typeface="Segoe UI"/>
                        </a:rPr>
                        <a:t> implementation</a:t>
                      </a:r>
                      <a:endParaRPr lang="en-US" sz="1800" dirty="0"/>
                    </a:p>
                    <a:p>
                      <a:pPr marL="285750" lvl="0" indent="-285750" algn="l">
                        <a:lnSpc>
                          <a:spcPts val="1960"/>
                        </a:lnSpc>
                        <a:buFont typeface="Arial"/>
                        <a:buChar char="•"/>
                        <a:defRPr/>
                      </a:pPr>
                      <a:r>
                        <a:rPr lang="en-US" sz="1800" dirty="0">
                          <a:solidFill>
                            <a:srgbClr val="0A0A0A"/>
                          </a:solidFill>
                          <a:highlight>
                            <a:srgbClr val="FFFF00"/>
                          </a:highlight>
                          <a:latin typeface="Segoe UI"/>
                          <a:ea typeface="Segoe UI"/>
                          <a:cs typeface="Segoe UI"/>
                          <a:sym typeface="Segoe UI"/>
                        </a:rPr>
                        <a:t>[Add any firm-specific </a:t>
                      </a:r>
                      <a:r>
                        <a:rPr lang="en-US" sz="1800" dirty="0">
                          <a:solidFill>
                            <a:srgbClr val="0A0A0A"/>
                          </a:solidFill>
                          <a:highlight>
                            <a:srgbClr val="FFFF00"/>
                          </a:highlight>
                          <a:latin typeface="Segoe UI"/>
                          <a:ea typeface="Segoe UI"/>
                          <a:cs typeface="Segoe UI"/>
                        </a:rPr>
                        <a:t>requirements</a:t>
                      </a:r>
                      <a:r>
                        <a:rPr lang="en-US" sz="1800" dirty="0">
                          <a:solidFill>
                            <a:srgbClr val="0A0A0A"/>
                          </a:solidFill>
                          <a:highlight>
                            <a:srgbClr val="FFFF00"/>
                          </a:highlight>
                          <a:latin typeface="Segoe UI"/>
                          <a:ea typeface="Segoe UI"/>
                          <a:cs typeface="Segoe UI"/>
                          <a:sym typeface="Segoe UI"/>
                        </a:rPr>
                        <a:t>]</a:t>
                      </a:r>
                      <a:endParaRPr lang="en-US" sz="1800" dirty="0">
                        <a:solidFill>
                          <a:srgbClr val="0A0A0A"/>
                        </a:solidFill>
                        <a:latin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FFFFFF"/>
                      </a:solidFill>
                      <a:prstDash val="sysDot"/>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extLst>
                  <a:ext uri="{0D108BD9-81ED-4DB2-BD59-A6C34878D82A}">
                    <a16:rowId xmlns:a16="http://schemas.microsoft.com/office/drawing/2014/main" val="62117644"/>
                  </a:ext>
                </a:extLst>
              </a:tr>
            </a:tbl>
          </a:graphicData>
        </a:graphic>
      </p:graphicFrame>
      <p:sp>
        <p:nvSpPr>
          <p:cNvPr id="9" name="Freeform 9"/>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4"/>
            <a:stretch>
              <a:fillRect l="-216309" t="-142429" b="-241828"/>
            </a:stretch>
          </a:blipFill>
        </p:spPr>
        <p:txBody>
          <a:bodyPr/>
          <a:lstStyle/>
          <a:p>
            <a:endParaRPr lang="en-US"/>
          </a:p>
        </p:txBody>
      </p:sp>
      <p:sp>
        <p:nvSpPr>
          <p:cNvPr id="13" name="Rectangle: Diagonal Corners Rounded 12">
            <a:extLst>
              <a:ext uri="{FF2B5EF4-FFF2-40B4-BE49-F238E27FC236}">
                <a16:creationId xmlns:a16="http://schemas.microsoft.com/office/drawing/2014/main" id="{701088E2-3299-56D9-F9B7-4E198A49E8F8}"/>
              </a:ext>
            </a:extLst>
          </p:cNvPr>
          <p:cNvSpPr/>
          <p:nvPr/>
        </p:nvSpPr>
        <p:spPr>
          <a:xfrm>
            <a:off x="14055332" y="8862925"/>
            <a:ext cx="4004416" cy="11925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400" b="1">
                <a:solidFill>
                  <a:srgbClr val="0F0E0D"/>
                </a:solidFill>
                <a:latin typeface="Segoe UI"/>
                <a:ea typeface="+mn-lt"/>
                <a:cs typeface="Segoe UI"/>
              </a:rPr>
              <a:t> </a:t>
            </a:r>
            <a:r>
              <a:rPr lang="en-GB" sz="1400" err="1">
                <a:solidFill>
                  <a:srgbClr val="0F0E0D"/>
                </a:solidFill>
                <a:ea typeface="+mn-lt"/>
                <a:cs typeface="+mn-lt"/>
              </a:rPr>
              <a:t>Nexl</a:t>
            </a:r>
            <a:r>
              <a:rPr lang="en-GB" sz="1400">
                <a:solidFill>
                  <a:srgbClr val="0F0E0D"/>
                </a:solidFill>
                <a:ea typeface="+mn-lt"/>
                <a:cs typeface="+mn-lt"/>
              </a:rPr>
              <a:t> provided slide. Ask your </a:t>
            </a:r>
            <a:r>
              <a:rPr lang="en-GB" sz="1400" err="1">
                <a:solidFill>
                  <a:srgbClr val="0F0E0D"/>
                </a:solidFill>
                <a:ea typeface="+mn-lt"/>
                <a:cs typeface="+mn-lt"/>
              </a:rPr>
              <a:t>Nexl</a:t>
            </a:r>
            <a:r>
              <a:rPr lang="en-GB" sz="1400">
                <a:solidFill>
                  <a:srgbClr val="0F0E0D"/>
                </a:solidFill>
                <a:ea typeface="+mn-lt"/>
                <a:cs typeface="+mn-lt"/>
              </a:rPr>
              <a:t> contact to confirm current details and to add reference customers in your region.</a:t>
            </a:r>
            <a:endParaRPr lang="en-US">
              <a:ea typeface="+mn-lt"/>
              <a:cs typeface="+mn-lt"/>
            </a:endParaRPr>
          </a:p>
        </p:txBody>
      </p:sp>
      <p:sp>
        <p:nvSpPr>
          <p:cNvPr id="15" name="TextBox 24">
            <a:extLst>
              <a:ext uri="{FF2B5EF4-FFF2-40B4-BE49-F238E27FC236}">
                <a16:creationId xmlns:a16="http://schemas.microsoft.com/office/drawing/2014/main" id="{B4BB8AB4-6197-0357-DF39-0131C7FF4599}"/>
              </a:ext>
            </a:extLst>
          </p:cNvPr>
          <p:cNvSpPr txBox="1"/>
          <p:nvPr/>
        </p:nvSpPr>
        <p:spPr>
          <a:xfrm>
            <a:off x="1028700" y="980250"/>
            <a:ext cx="3124200" cy="166712"/>
          </a:xfrm>
          <a:prstGeom prst="rect">
            <a:avLst/>
          </a:prstGeom>
        </p:spPr>
        <p:txBody>
          <a:bodyPr wrap="square" lIns="0" tIns="0" rIns="0" bIns="0" rtlCol="0" anchor="t">
            <a:spAutoFit/>
          </a:bodyPr>
          <a:lstStyle/>
          <a:p>
            <a:pPr>
              <a:lnSpc>
                <a:spcPts val="1344"/>
              </a:lnSpc>
            </a:pPr>
            <a:r>
              <a:rPr lang="en-US" sz="1350" spc="187">
                <a:solidFill>
                  <a:srgbClr val="F79A83"/>
                </a:solidFill>
                <a:latin typeface="Segoe UI"/>
                <a:ea typeface="Segoe UI"/>
                <a:cs typeface="Segoe UI"/>
                <a:sym typeface="Segoe UI"/>
              </a:rPr>
              <a:t>RECOMMENDED SOLUTION</a:t>
            </a:r>
            <a:endParaRPr lang="en-US" sz="1399" spc="187">
              <a:solidFill>
                <a:srgbClr val="F79A83"/>
              </a:solidFill>
              <a:latin typeface="Segoe UI"/>
              <a:ea typeface="Segoe UI"/>
              <a:cs typeface="Segoe UI"/>
              <a:sym typeface="Segoe U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450514"/>
            <a:chOff x="0" y="0"/>
            <a:chExt cx="4816593" cy="645403"/>
          </a:xfrm>
        </p:grpSpPr>
        <p:sp>
          <p:nvSpPr>
            <p:cNvPr id="3" name="Freeform 3"/>
            <p:cNvSpPr/>
            <p:nvPr/>
          </p:nvSpPr>
          <p:spPr>
            <a:xfrm>
              <a:off x="0" y="0"/>
              <a:ext cx="4816592" cy="645403"/>
            </a:xfrm>
            <a:custGeom>
              <a:avLst/>
              <a:gdLst/>
              <a:ahLst/>
              <a:cxnLst/>
              <a:rect l="l" t="t" r="r" b="b"/>
              <a:pathLst>
                <a:path w="4816592" h="645403">
                  <a:moveTo>
                    <a:pt x="0" y="0"/>
                  </a:moveTo>
                  <a:lnTo>
                    <a:pt x="4816592" y="0"/>
                  </a:lnTo>
                  <a:lnTo>
                    <a:pt x="4816592" y="645403"/>
                  </a:lnTo>
                  <a:lnTo>
                    <a:pt x="0" y="645403"/>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4" name="TextBox 4"/>
            <p:cNvSpPr txBox="1"/>
            <p:nvPr/>
          </p:nvSpPr>
          <p:spPr>
            <a:xfrm>
              <a:off x="0" y="28575"/>
              <a:ext cx="4816593" cy="616828"/>
            </a:xfrm>
            <a:prstGeom prst="rect">
              <a:avLst/>
            </a:prstGeom>
          </p:spPr>
          <p:txBody>
            <a:bodyPr lIns="50800" tIns="50800" rIns="50800" bIns="50800" rtlCol="0" anchor="ctr"/>
            <a:lstStyle/>
            <a:p>
              <a:pPr algn="ctr">
                <a:lnSpc>
                  <a:spcPts val="1344"/>
                </a:lnSpc>
              </a:pPr>
              <a:endParaRPr/>
            </a:p>
          </p:txBody>
        </p:sp>
      </p:grpSp>
      <p:sp>
        <p:nvSpPr>
          <p:cNvPr id="6" name="TextBox 6"/>
          <p:cNvSpPr txBox="1"/>
          <p:nvPr/>
        </p:nvSpPr>
        <p:spPr>
          <a:xfrm>
            <a:off x="1092241" y="1387735"/>
            <a:ext cx="7497589" cy="567988"/>
          </a:xfrm>
          <a:prstGeom prst="rect">
            <a:avLst/>
          </a:prstGeom>
        </p:spPr>
        <p:txBody>
          <a:bodyPr lIns="0" tIns="0" rIns="0" bIns="0" rtlCol="0" anchor="t">
            <a:spAutoFit/>
          </a:bodyPr>
          <a:lstStyle/>
          <a:p>
            <a:pPr algn="l">
              <a:lnSpc>
                <a:spcPts val="4377"/>
              </a:lnSpc>
            </a:pPr>
            <a:r>
              <a:rPr lang="en-US" sz="3950" spc="-35">
                <a:solidFill>
                  <a:srgbClr val="FFFFFF"/>
                </a:solidFill>
                <a:latin typeface="Segoe UI"/>
                <a:cs typeface="Segoe UI"/>
                <a:sym typeface="Segoe UI"/>
              </a:rPr>
              <a:t>Benefits</a:t>
            </a:r>
            <a:endParaRPr lang="en-US"/>
          </a:p>
        </p:txBody>
      </p:sp>
      <p:graphicFrame>
        <p:nvGraphicFramePr>
          <p:cNvPr id="8" name="Table 8"/>
          <p:cNvGraphicFramePr>
            <a:graphicFrameLocks noGrp="1"/>
          </p:cNvGraphicFramePr>
          <p:nvPr>
            <p:extLst>
              <p:ext uri="{D42A27DB-BD31-4B8C-83A1-F6EECF244321}">
                <p14:modId xmlns:p14="http://schemas.microsoft.com/office/powerpoint/2010/main" val="4221634700"/>
              </p:ext>
            </p:extLst>
          </p:nvPr>
        </p:nvGraphicFramePr>
        <p:xfrm>
          <a:off x="1028700" y="2927085"/>
          <a:ext cx="16181345" cy="5427000"/>
        </p:xfrm>
        <a:graphic>
          <a:graphicData uri="http://schemas.openxmlformats.org/drawingml/2006/table">
            <a:tbl>
              <a:tblPr/>
              <a:tblGrid>
                <a:gridCol w="4344903">
                  <a:extLst>
                    <a:ext uri="{9D8B030D-6E8A-4147-A177-3AD203B41FA5}">
                      <a16:colId xmlns:a16="http://schemas.microsoft.com/office/drawing/2014/main" val="20000"/>
                    </a:ext>
                  </a:extLst>
                </a:gridCol>
                <a:gridCol w="11836442">
                  <a:extLst>
                    <a:ext uri="{9D8B030D-6E8A-4147-A177-3AD203B41FA5}">
                      <a16:colId xmlns:a16="http://schemas.microsoft.com/office/drawing/2014/main" val="20001"/>
                    </a:ext>
                  </a:extLst>
                </a:gridCol>
              </a:tblGrid>
              <a:tr h="534366">
                <a:tc>
                  <a:txBody>
                    <a:bodyPr/>
                    <a:lstStyle/>
                    <a:p>
                      <a:pPr algn="l">
                        <a:lnSpc>
                          <a:spcPts val="2100"/>
                        </a:lnSpc>
                        <a:defRPr/>
                      </a:pPr>
                      <a:r>
                        <a:rPr lang="en-US" sz="1800" dirty="0">
                          <a:solidFill>
                            <a:srgbClr val="737373"/>
                          </a:solidFill>
                          <a:latin typeface="Segoe UI"/>
                          <a:ea typeface="Segoe UI"/>
                          <a:cs typeface="Segoe UI"/>
                          <a:sym typeface="Segoe UI"/>
                        </a:rPr>
                        <a:t>WHO</a:t>
                      </a:r>
                      <a:endParaRPr lang="en-US" sz="18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defRPr/>
                      </a:pPr>
                      <a:r>
                        <a:rPr lang="en-US" sz="1800" dirty="0">
                          <a:solidFill>
                            <a:srgbClr val="737373"/>
                          </a:solidFill>
                          <a:latin typeface="Segoe UI"/>
                          <a:ea typeface="Segoe UI"/>
                          <a:cs typeface="Segoe UI"/>
                          <a:sym typeface="Segoe UI"/>
                        </a:rPr>
                        <a:t>WHAT CHANGES</a:t>
                      </a:r>
                      <a:endParaRPr lang="en-US" sz="1800" dirty="0"/>
                    </a:p>
                  </a:txBody>
                  <a:tcPr marL="152400" marR="152400" marT="152400" marB="152400"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230200">
                <a:tc>
                  <a:txBody>
                    <a:bodyPr/>
                    <a:lstStyle/>
                    <a:p>
                      <a:pPr algn="l">
                        <a:lnSpc>
                          <a:spcPct val="150000"/>
                        </a:lnSpc>
                        <a:defRPr/>
                      </a:pPr>
                      <a:r>
                        <a:rPr lang="en-US" sz="1800" dirty="0">
                          <a:solidFill>
                            <a:srgbClr val="000000"/>
                          </a:solidFill>
                          <a:latin typeface="Segoe UI"/>
                          <a:ea typeface="Segoe UI"/>
                          <a:cs typeface="Segoe UI"/>
                          <a:sym typeface="Segoe UI"/>
                        </a:rPr>
                        <a:t>Lawyers</a:t>
                      </a:r>
                      <a:endParaRPr lang="en-US" sz="1800" dirty="0">
                        <a:solidFill>
                          <a:schemeClr val="tx1"/>
                        </a:solidFill>
                      </a:endParaRPr>
                    </a:p>
                    <a:p>
                      <a:pPr algn="l">
                        <a:lnSpc>
                          <a:spcPct val="150000"/>
                        </a:lnSpc>
                      </a:pPr>
                      <a:r>
                        <a:rPr lang="en-US" sz="1800" dirty="0">
                          <a:solidFill>
                            <a:srgbClr val="737373"/>
                          </a:solidFill>
                          <a:latin typeface="Segoe UI"/>
                          <a:ea typeface="Segoe UI"/>
                          <a:cs typeface="Segoe UI"/>
                          <a:sym typeface="Segoe UI"/>
                        </a:rPr>
                        <a:t>BD </a:t>
                      </a:r>
                      <a:r>
                        <a:rPr lang="en-US" sz="1800" dirty="0">
                          <a:solidFill>
                            <a:srgbClr val="737373"/>
                          </a:solidFill>
                          <a:latin typeface="Segoe UI"/>
                          <a:ea typeface="Segoe UI"/>
                          <a:cs typeface="Segoe UI"/>
                        </a:rPr>
                        <a:t>made easy</a:t>
                      </a:r>
                      <a:endParaRPr lang="en-US" sz="1800" dirty="0">
                        <a:solidFill>
                          <a:srgbClr val="737373"/>
                        </a:solidFill>
                        <a:latin typeface="Segoe UI"/>
                        <a:ea typeface="Segoe UI"/>
                        <a:cs typeface="Segoe UI"/>
                        <a:sym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pPr>
                      <a:r>
                        <a:rPr lang="en-US" sz="1800" spc="-11" dirty="0">
                          <a:solidFill>
                            <a:srgbClr val="0A0A0A"/>
                          </a:solidFill>
                          <a:latin typeface="Segoe UI"/>
                          <a:ea typeface="Segoe UI"/>
                          <a:cs typeface="Segoe UI"/>
                          <a:sym typeface="Segoe UI"/>
                        </a:rPr>
                        <a:t>Relationships </a:t>
                      </a:r>
                      <a:r>
                        <a:rPr lang="en-US" sz="1800" spc="-11" dirty="0">
                          <a:solidFill>
                            <a:srgbClr val="0A0A0A"/>
                          </a:solidFill>
                          <a:latin typeface="Segoe UI"/>
                          <a:ea typeface="Segoe UI"/>
                          <a:cs typeface="Segoe UI"/>
                        </a:rPr>
                        <a:t>will be </a:t>
                      </a:r>
                      <a:r>
                        <a:rPr lang="en-US" sz="1800" spc="-11" dirty="0">
                          <a:solidFill>
                            <a:srgbClr val="0A0A0A"/>
                          </a:solidFill>
                          <a:latin typeface="Segoe UI"/>
                          <a:ea typeface="Segoe UI"/>
                          <a:cs typeface="Segoe UI"/>
                          <a:sym typeface="Segoe UI"/>
                        </a:rPr>
                        <a:t>captured </a:t>
                      </a:r>
                      <a:r>
                        <a:rPr lang="en-US" sz="1800" spc="-11" dirty="0">
                          <a:solidFill>
                            <a:srgbClr val="0A0A0A"/>
                          </a:solidFill>
                          <a:latin typeface="Segoe UI"/>
                          <a:ea typeface="Segoe UI"/>
                          <a:cs typeface="Segoe UI"/>
                        </a:rPr>
                        <a:t>automatically with prompts</a:t>
                      </a:r>
                      <a:r>
                        <a:rPr lang="en-US" sz="1800" spc="-11" dirty="0">
                          <a:solidFill>
                            <a:srgbClr val="0A0A0A"/>
                          </a:solidFill>
                          <a:latin typeface="Segoe UI"/>
                          <a:ea typeface="Segoe UI"/>
                          <a:cs typeface="Segoe UI"/>
                          <a:sym typeface="Segoe UI"/>
                        </a:rPr>
                        <a:t> to follow </a:t>
                      </a:r>
                      <a:r>
                        <a:rPr lang="en-US" sz="1800" spc="-11" dirty="0">
                          <a:solidFill>
                            <a:srgbClr val="0A0A0A"/>
                          </a:solidFill>
                          <a:latin typeface="Segoe UI"/>
                          <a:ea typeface="Segoe UI"/>
                          <a:cs typeface="Segoe UI"/>
                        </a:rPr>
                        <a:t>up and</a:t>
                      </a:r>
                      <a:r>
                        <a:rPr lang="en-US" sz="1800" spc="-11" dirty="0">
                          <a:solidFill>
                            <a:srgbClr val="0A0A0A"/>
                          </a:solidFill>
                          <a:latin typeface="Segoe UI"/>
                          <a:ea typeface="Segoe UI"/>
                          <a:cs typeface="Segoe UI"/>
                          <a:sym typeface="Segoe UI"/>
                        </a:rPr>
                        <a:t> a prepared brief before every external </a:t>
                      </a:r>
                      <a:r>
                        <a:rPr lang="en-US" sz="1800" spc="-11" dirty="0">
                          <a:solidFill>
                            <a:srgbClr val="0A0A0A"/>
                          </a:solidFill>
                          <a:latin typeface="Segoe UI"/>
                          <a:ea typeface="Segoe UI"/>
                          <a:cs typeface="Segoe UI"/>
                        </a:rPr>
                        <a:t>meeting.</a:t>
                      </a:r>
                      <a:endParaRPr lang="en-US" sz="18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92817">
                <a:tc>
                  <a:txBody>
                    <a:bodyPr/>
                    <a:lstStyle/>
                    <a:p>
                      <a:pPr algn="l">
                        <a:lnSpc>
                          <a:spcPct val="150000"/>
                        </a:lnSpc>
                        <a:defRPr/>
                      </a:pPr>
                      <a:r>
                        <a:rPr lang="en-US" sz="1800" dirty="0">
                          <a:solidFill>
                            <a:schemeClr val="tx1"/>
                          </a:solidFill>
                          <a:latin typeface="Segoe UI"/>
                          <a:ea typeface="Segoe UI"/>
                          <a:cs typeface="Segoe UI"/>
                          <a:sym typeface="Segoe UI"/>
                        </a:rPr>
                        <a:t>BD and marketing team</a:t>
                      </a:r>
                      <a:endParaRPr lang="en-US" sz="1800" dirty="0">
                        <a:solidFill>
                          <a:schemeClr val="tx1"/>
                        </a:solidFill>
                      </a:endParaRPr>
                    </a:p>
                    <a:p>
                      <a:pPr algn="l">
                        <a:lnSpc>
                          <a:spcPct val="150000"/>
                        </a:lnSpc>
                      </a:pPr>
                      <a:r>
                        <a:rPr lang="en-US" sz="1800" dirty="0">
                          <a:solidFill>
                            <a:srgbClr val="8A8884"/>
                          </a:solidFill>
                          <a:latin typeface="Segoe UI"/>
                          <a:ea typeface="Segoe UI"/>
                          <a:cs typeface="Segoe UI"/>
                          <a:sym typeface="Segoe UI"/>
                        </a:rPr>
                        <a:t>Time back for strategic work</a:t>
                      </a: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tc>
                  <a:txBody>
                    <a:bodyPr/>
                    <a:lstStyle/>
                    <a:p>
                      <a:pPr algn="l">
                        <a:lnSpc>
                          <a:spcPts val="1960"/>
                        </a:lnSpc>
                      </a:pPr>
                      <a:r>
                        <a:rPr lang="en-US" sz="1800" dirty="0">
                          <a:solidFill>
                            <a:srgbClr val="0A0A0A"/>
                          </a:solidFill>
                          <a:highlight>
                            <a:srgbClr val="FFFF00"/>
                          </a:highlight>
                          <a:latin typeface="Segoe UI"/>
                          <a:ea typeface="Segoe UI"/>
                          <a:cs typeface="Segoe UI"/>
                        </a:rPr>
                        <a:t>[X]</a:t>
                      </a:r>
                      <a:r>
                        <a:rPr lang="en-US" sz="1800" dirty="0">
                          <a:solidFill>
                            <a:srgbClr val="0A0A0A"/>
                          </a:solidFill>
                          <a:latin typeface="Segoe UI"/>
                          <a:ea typeface="Segoe UI"/>
                          <a:cs typeface="Segoe UI"/>
                        </a:rPr>
                        <a:t> hours</a:t>
                      </a:r>
                      <a:r>
                        <a:rPr lang="en-US" sz="1800" dirty="0">
                          <a:solidFill>
                            <a:srgbClr val="0A0A0A"/>
                          </a:solidFill>
                          <a:latin typeface="Segoe UI"/>
                          <a:ea typeface="Segoe UI"/>
                          <a:cs typeface="Segoe UI"/>
                          <a:sym typeface="Segoe UI"/>
                        </a:rPr>
                        <a:t> a week </a:t>
                      </a:r>
                      <a:r>
                        <a:rPr lang="en-US" sz="1800" dirty="0">
                          <a:solidFill>
                            <a:srgbClr val="0A0A0A"/>
                          </a:solidFill>
                          <a:latin typeface="Segoe UI"/>
                          <a:ea typeface="Segoe UI"/>
                          <a:cs typeface="Segoe UI"/>
                        </a:rPr>
                        <a:t>saved</a:t>
                      </a:r>
                      <a:r>
                        <a:rPr lang="en-US" sz="1800" dirty="0">
                          <a:solidFill>
                            <a:srgbClr val="0A0A0A"/>
                          </a:solidFill>
                          <a:latin typeface="Segoe UI"/>
                          <a:ea typeface="Segoe UI"/>
                          <a:cs typeface="Segoe UI"/>
                          <a:sym typeface="Segoe UI"/>
                        </a:rPr>
                        <a:t> </a:t>
                      </a:r>
                      <a:r>
                        <a:rPr lang="en-US" sz="1800" dirty="0">
                          <a:solidFill>
                            <a:srgbClr val="0A0A0A"/>
                          </a:solidFill>
                          <a:latin typeface="Segoe UI"/>
                          <a:ea typeface="Segoe UI"/>
                          <a:cs typeface="Segoe UI"/>
                        </a:rPr>
                        <a:t>on </a:t>
                      </a:r>
                      <a:r>
                        <a:rPr lang="en-US" sz="1800" dirty="0">
                          <a:solidFill>
                            <a:srgbClr val="0A0A0A"/>
                          </a:solidFill>
                          <a:latin typeface="Segoe UI"/>
                          <a:ea typeface="Segoe UI"/>
                          <a:cs typeface="Segoe UI"/>
                          <a:sym typeface="Segoe UI"/>
                        </a:rPr>
                        <a:t>manual data </a:t>
                      </a:r>
                      <a:r>
                        <a:rPr lang="en-US" sz="1800" dirty="0">
                          <a:solidFill>
                            <a:srgbClr val="0A0A0A"/>
                          </a:solidFill>
                          <a:latin typeface="Segoe UI"/>
                          <a:ea typeface="Segoe UI"/>
                          <a:cs typeface="Segoe UI"/>
                        </a:rPr>
                        <a:t>entry, chasing</a:t>
                      </a:r>
                      <a:r>
                        <a:rPr lang="en-US" sz="1800" dirty="0">
                          <a:solidFill>
                            <a:srgbClr val="0A0A0A"/>
                          </a:solidFill>
                          <a:latin typeface="Segoe UI"/>
                          <a:ea typeface="Segoe UI"/>
                          <a:cs typeface="Segoe UI"/>
                          <a:sym typeface="Segoe UI"/>
                        </a:rPr>
                        <a:t> partners for contact </a:t>
                      </a:r>
                      <a:r>
                        <a:rPr lang="en-US" sz="1800" dirty="0">
                          <a:solidFill>
                            <a:srgbClr val="0A0A0A"/>
                          </a:solidFill>
                          <a:latin typeface="Segoe UI"/>
                          <a:ea typeface="Segoe UI"/>
                          <a:cs typeface="Segoe UI"/>
                        </a:rPr>
                        <a:t>lists, and running </a:t>
                      </a:r>
                      <a:r>
                        <a:rPr lang="en-US" sz="1800" dirty="0">
                          <a:solidFill>
                            <a:srgbClr val="0A0A0A"/>
                          </a:solidFill>
                          <a:highlight>
                            <a:srgbClr val="FFFF00"/>
                          </a:highlight>
                          <a:latin typeface="Segoe UI"/>
                          <a:ea typeface="Segoe UI"/>
                          <a:cs typeface="Segoe UI"/>
                          <a:sym typeface="Segoe UI"/>
                        </a:rPr>
                        <a:t>[N</a:t>
                      </a:r>
                      <a:r>
                        <a:rPr lang="en-US" sz="1800" dirty="0">
                          <a:solidFill>
                            <a:srgbClr val="0A0A0A"/>
                          </a:solidFill>
                          <a:highlight>
                            <a:srgbClr val="FFFF00"/>
                          </a:highlight>
                          <a:latin typeface="Segoe UI"/>
                          <a:ea typeface="Segoe UI"/>
                          <a:cs typeface="Segoe UI"/>
                        </a:rPr>
                        <a:t>]</a:t>
                      </a:r>
                      <a:r>
                        <a:rPr lang="en-US" sz="1800" dirty="0">
                          <a:solidFill>
                            <a:srgbClr val="0A0A0A"/>
                          </a:solidFill>
                          <a:latin typeface="Segoe UI"/>
                          <a:ea typeface="Segoe UI"/>
                          <a:cs typeface="Segoe UI"/>
                        </a:rPr>
                        <a:t> systems.</a:t>
                      </a:r>
                      <a:endParaRPr lang="en-US" sz="18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202812">
                <a:tc>
                  <a:txBody>
                    <a:bodyPr/>
                    <a:lstStyle/>
                    <a:p>
                      <a:pPr algn="l">
                        <a:lnSpc>
                          <a:spcPct val="150000"/>
                        </a:lnSpc>
                        <a:defRPr/>
                      </a:pPr>
                      <a:r>
                        <a:rPr lang="en-US" sz="1800" dirty="0">
                          <a:solidFill>
                            <a:schemeClr val="tx1"/>
                          </a:solidFill>
                          <a:latin typeface="Segoe UI"/>
                          <a:ea typeface="Segoe UI"/>
                          <a:cs typeface="Segoe UI"/>
                          <a:sym typeface="Segoe UI"/>
                        </a:rPr>
                        <a:t>Firm leadership</a:t>
                      </a:r>
                      <a:endParaRPr lang="en-US" sz="1800" dirty="0">
                        <a:solidFill>
                          <a:schemeClr val="tx1"/>
                        </a:solidFill>
                      </a:endParaRPr>
                    </a:p>
                    <a:p>
                      <a:pPr algn="l">
                        <a:lnSpc>
                          <a:spcPct val="150000"/>
                        </a:lnSpc>
                      </a:pPr>
                      <a:r>
                        <a:rPr lang="en-US" sz="1800" dirty="0">
                          <a:solidFill>
                            <a:srgbClr val="8A8884"/>
                          </a:solidFill>
                          <a:latin typeface="Segoe UI"/>
                          <a:ea typeface="Segoe UI"/>
                          <a:cs typeface="Segoe UI"/>
                          <a:sym typeface="Segoe UI"/>
                        </a:rPr>
                        <a:t>Growth we can </a:t>
                      </a:r>
                      <a:r>
                        <a:rPr lang="en-US" sz="1800" dirty="0">
                          <a:solidFill>
                            <a:srgbClr val="8A8884"/>
                          </a:solidFill>
                          <a:latin typeface="Segoe UI"/>
                          <a:ea typeface="Segoe UI"/>
                          <a:cs typeface="Segoe UI"/>
                        </a:rPr>
                        <a:t>better see</a:t>
                      </a:r>
                      <a:r>
                        <a:rPr lang="en-US" sz="1800" dirty="0">
                          <a:solidFill>
                            <a:srgbClr val="8A8884"/>
                          </a:solidFill>
                          <a:latin typeface="Segoe UI"/>
                          <a:ea typeface="Segoe UI"/>
                          <a:cs typeface="Segoe UI"/>
                          <a:sym typeface="Segoe UI"/>
                        </a:rPr>
                        <a:t> and measure</a:t>
                      </a:r>
                    </a:p>
                  </a:txBody>
                  <a:tcPr marL="152400" marR="152400" marT="152400" marB="15240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defRPr/>
                      </a:pPr>
                      <a:r>
                        <a:rPr lang="en-US" sz="1800" dirty="0">
                          <a:solidFill>
                            <a:srgbClr val="0A0A0A"/>
                          </a:solidFill>
                          <a:latin typeface="Segoe UI"/>
                          <a:ea typeface="Segoe UI"/>
                          <a:cs typeface="Segoe UI"/>
                          <a:sym typeface="Segoe UI"/>
                        </a:rPr>
                        <a:t>A pipeline view across practices, origination spread across more partners, and relationship capital that survives retirements and lateral moves.</a:t>
                      </a:r>
                      <a:endParaRPr lang="en-US" sz="1800" dirty="0"/>
                    </a:p>
                  </a:txBody>
                  <a:tcPr marL="152400" marR="152400" marT="152400" marB="15240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129671">
                <a:tc>
                  <a:txBody>
                    <a:bodyPr/>
                    <a:lstStyle/>
                    <a:p>
                      <a:pPr algn="l">
                        <a:lnSpc>
                          <a:spcPct val="150000"/>
                        </a:lnSpc>
                        <a:defRPr/>
                      </a:pPr>
                      <a:r>
                        <a:rPr lang="en-US" sz="1800" dirty="0">
                          <a:solidFill>
                            <a:schemeClr val="tx1"/>
                          </a:solidFill>
                          <a:latin typeface="Segoe UI"/>
                          <a:ea typeface="Segoe UI"/>
                          <a:cs typeface="Segoe UI"/>
                          <a:sym typeface="Segoe UI"/>
                        </a:rPr>
                        <a:t>Clients</a:t>
                      </a:r>
                      <a:endParaRPr lang="en-US" sz="1800" dirty="0">
                        <a:solidFill>
                          <a:schemeClr val="tx1"/>
                        </a:solidFill>
                      </a:endParaRPr>
                    </a:p>
                    <a:p>
                      <a:pPr algn="l">
                        <a:lnSpc>
                          <a:spcPct val="150000"/>
                        </a:lnSpc>
                      </a:pPr>
                      <a:r>
                        <a:rPr lang="en-US" sz="1800" dirty="0">
                          <a:solidFill>
                            <a:srgbClr val="8A8884"/>
                          </a:solidFill>
                          <a:latin typeface="Segoe UI"/>
                          <a:ea typeface="Segoe UI"/>
                          <a:cs typeface="Segoe UI"/>
                        </a:rPr>
                        <a:t>Better service</a:t>
                      </a:r>
                      <a:endParaRPr lang="en-US" sz="1800" dirty="0">
                        <a:solidFill>
                          <a:srgbClr val="8A8884"/>
                        </a:solidFill>
                        <a:latin typeface="Segoe UI"/>
                        <a:ea typeface="Segoe UI"/>
                        <a:cs typeface="Segoe UI"/>
                        <a:sym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tc>
                  <a:txBody>
                    <a:bodyPr/>
                    <a:lstStyle/>
                    <a:p>
                      <a:pPr algn="l">
                        <a:lnSpc>
                          <a:spcPts val="1960"/>
                        </a:lnSpc>
                      </a:pPr>
                      <a:r>
                        <a:rPr lang="en-US" sz="1800" dirty="0">
                          <a:solidFill>
                            <a:srgbClr val="0A0A0A"/>
                          </a:solidFill>
                          <a:latin typeface="Segoe UI"/>
                          <a:ea typeface="Segoe UI"/>
                          <a:cs typeface="Segoe UI"/>
                          <a:sym typeface="Segoe UI"/>
                        </a:rPr>
                        <a:t>Cross-sell </a:t>
                      </a:r>
                      <a:r>
                        <a:rPr lang="en-US" sz="1800" dirty="0">
                          <a:solidFill>
                            <a:srgbClr val="0A0A0A"/>
                          </a:solidFill>
                          <a:latin typeface="Segoe UI"/>
                          <a:ea typeface="Segoe UI"/>
                          <a:cs typeface="Segoe UI"/>
                        </a:rPr>
                        <a:t>opportunities</a:t>
                      </a:r>
                      <a:r>
                        <a:rPr lang="en-US" sz="1800" dirty="0">
                          <a:solidFill>
                            <a:srgbClr val="0A0A0A"/>
                          </a:solidFill>
                          <a:latin typeface="Segoe UI"/>
                          <a:ea typeface="Segoe UI"/>
                          <a:cs typeface="Segoe UI"/>
                          <a:sym typeface="Segoe UI"/>
                        </a:rPr>
                        <a:t> </a:t>
                      </a:r>
                      <a:r>
                        <a:rPr lang="en-US" sz="1800" dirty="0">
                          <a:solidFill>
                            <a:srgbClr val="0A0A0A"/>
                          </a:solidFill>
                          <a:latin typeface="Segoe UI"/>
                          <a:ea typeface="Segoe UI"/>
                          <a:cs typeface="Segoe UI"/>
                        </a:rPr>
                        <a:t>are surfaced earlier and finding warm introductions is simple</a:t>
                      </a:r>
                      <a:r>
                        <a:rPr lang="en-US" sz="1800" dirty="0">
                          <a:solidFill>
                            <a:srgbClr val="0A0A0A"/>
                          </a:solidFill>
                          <a:latin typeface="Segoe UI"/>
                          <a:ea typeface="Segoe UI"/>
                          <a:cs typeface="Segoe UI"/>
                          <a:sym typeface="Segoe UI"/>
                        </a:rPr>
                        <a:t>, </a:t>
                      </a:r>
                      <a:r>
                        <a:rPr lang="en-US" sz="1800" dirty="0">
                          <a:solidFill>
                            <a:srgbClr val="0A0A0A"/>
                          </a:solidFill>
                          <a:latin typeface="Segoe UI"/>
                          <a:ea typeface="Segoe UI"/>
                          <a:cs typeface="Segoe UI"/>
                        </a:rPr>
                        <a:t>allowing </a:t>
                      </a:r>
                      <a:r>
                        <a:rPr lang="en-US" sz="1800" dirty="0">
                          <a:solidFill>
                            <a:srgbClr val="0A0A0A"/>
                          </a:solidFill>
                          <a:latin typeface="Segoe UI"/>
                          <a:ea typeface="Segoe UI"/>
                          <a:cs typeface="Segoe UI"/>
                          <a:sym typeface="Segoe UI"/>
                        </a:rPr>
                        <a:t>the </a:t>
                      </a:r>
                      <a:r>
                        <a:rPr lang="en-US" sz="1800" dirty="0">
                          <a:solidFill>
                            <a:srgbClr val="0A0A0A"/>
                          </a:solidFill>
                          <a:latin typeface="Segoe UI"/>
                          <a:ea typeface="Segoe UI"/>
                          <a:cs typeface="Segoe UI"/>
                        </a:rPr>
                        <a:t>firm to provide</a:t>
                      </a:r>
                      <a:r>
                        <a:rPr lang="en-US" sz="1800" dirty="0">
                          <a:solidFill>
                            <a:srgbClr val="0A0A0A"/>
                          </a:solidFill>
                          <a:latin typeface="Segoe UI"/>
                          <a:ea typeface="Segoe UI"/>
                          <a:cs typeface="Segoe UI"/>
                          <a:sym typeface="Segoe UI"/>
                        </a:rPr>
                        <a:t> </a:t>
                      </a:r>
                      <a:r>
                        <a:rPr lang="en-US" sz="1800" dirty="0">
                          <a:solidFill>
                            <a:srgbClr val="0A0A0A"/>
                          </a:solidFill>
                          <a:latin typeface="Segoe UI"/>
                          <a:ea typeface="Segoe UI"/>
                          <a:cs typeface="Segoe UI"/>
                        </a:rPr>
                        <a:t>better service to our clients.</a:t>
                      </a:r>
                      <a:endParaRPr lang="en-US" sz="1800" dirty="0">
                        <a:solidFill>
                          <a:srgbClr val="0A0A0A"/>
                        </a:solidFill>
                        <a:latin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FFFFFF"/>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9" name="Freeform 9"/>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3"/>
            <a:stretch>
              <a:fillRect l="-216309" t="-142429" b="-241828"/>
            </a:stretch>
          </a:blipFill>
        </p:spPr>
        <p:txBody>
          <a:bodyPr/>
          <a:lstStyle/>
          <a:p>
            <a:endParaRPr lang="en-US"/>
          </a:p>
        </p:txBody>
      </p:sp>
      <p:sp>
        <p:nvSpPr>
          <p:cNvPr id="14" name="TextBox 24">
            <a:extLst>
              <a:ext uri="{FF2B5EF4-FFF2-40B4-BE49-F238E27FC236}">
                <a16:creationId xmlns:a16="http://schemas.microsoft.com/office/drawing/2014/main" id="{9603C49C-84D4-711E-4A5E-AB8D1C1BB6CA}"/>
              </a:ext>
            </a:extLst>
          </p:cNvPr>
          <p:cNvSpPr txBox="1"/>
          <p:nvPr/>
        </p:nvSpPr>
        <p:spPr>
          <a:xfrm>
            <a:off x="1028700" y="980250"/>
            <a:ext cx="3124200" cy="166712"/>
          </a:xfrm>
          <a:prstGeom prst="rect">
            <a:avLst/>
          </a:prstGeom>
        </p:spPr>
        <p:txBody>
          <a:bodyPr wrap="square" lIns="0" tIns="0" rIns="0" bIns="0" rtlCol="0" anchor="t">
            <a:spAutoFit/>
          </a:bodyPr>
          <a:lstStyle/>
          <a:p>
            <a:pPr>
              <a:lnSpc>
                <a:spcPts val="1344"/>
              </a:lnSpc>
            </a:pPr>
            <a:r>
              <a:rPr lang="en-US" sz="1350" spc="187">
                <a:solidFill>
                  <a:srgbClr val="F79A83"/>
                </a:solidFill>
                <a:latin typeface="Segoe UI"/>
                <a:ea typeface="Segoe UI"/>
                <a:cs typeface="Segoe UI"/>
                <a:sym typeface="Segoe UI"/>
              </a:rPr>
              <a:t>RECOMMENDED SOLUTION</a:t>
            </a:r>
            <a:endParaRPr lang="en-US" sz="1399" spc="187">
              <a:solidFill>
                <a:srgbClr val="F79A83"/>
              </a:solidFill>
              <a:latin typeface="Segoe UI"/>
              <a:ea typeface="Segoe UI"/>
              <a:cs typeface="Segoe UI"/>
              <a:sym typeface="Segoe UI"/>
            </a:endParaRPr>
          </a:p>
        </p:txBody>
      </p:sp>
      <p:sp>
        <p:nvSpPr>
          <p:cNvPr id="16" name="Rectangle: Diagonal Corners Rounded 15">
            <a:extLst>
              <a:ext uri="{FF2B5EF4-FFF2-40B4-BE49-F238E27FC236}">
                <a16:creationId xmlns:a16="http://schemas.microsoft.com/office/drawing/2014/main" id="{C673E8C6-1E9D-5A50-6433-E38B4E0A085E}"/>
              </a:ext>
            </a:extLst>
          </p:cNvPr>
          <p:cNvSpPr/>
          <p:nvPr/>
        </p:nvSpPr>
        <p:spPr>
          <a:xfrm>
            <a:off x="14055332" y="8862925"/>
            <a:ext cx="4004416" cy="11925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Semibold"/>
                <a:cs typeface="Segoe UI Semibold"/>
              </a:rPr>
              <a:t>Template tip</a:t>
            </a:r>
            <a:r>
              <a:rPr lang="en-GB" sz="1400" b="1">
                <a:solidFill>
                  <a:srgbClr val="0F0E0D"/>
                </a:solidFill>
                <a:latin typeface="Segoe UI Semibold"/>
                <a:cs typeface="Segoe UI Semibold"/>
              </a:rPr>
              <a:t>:</a:t>
            </a:r>
            <a:r>
              <a:rPr lang="en-GB" sz="1400" b="1">
                <a:solidFill>
                  <a:srgbClr val="0F0E0D"/>
                </a:solidFill>
                <a:latin typeface="Segoe UI Semibold"/>
                <a:ea typeface="+mn-lt"/>
                <a:cs typeface="Segoe UI Semibold"/>
              </a:rPr>
              <a:t> </a:t>
            </a:r>
            <a:r>
              <a:rPr lang="en-GB" sz="1400">
                <a:solidFill>
                  <a:srgbClr val="0F0E0D"/>
                </a:solidFill>
                <a:ea typeface="+mn-lt"/>
                <a:cs typeface="+mn-lt"/>
              </a:rPr>
              <a:t>Match benefits to the outcomes and pain points outlined earlier in the presentation.</a:t>
            </a:r>
            <a:endParaRPr lang="en-US">
              <a:solidFill>
                <a:srgbClr val="FFFFFF"/>
              </a:solidFill>
              <a:latin typeface="Segoe UI"/>
              <a:ea typeface="+mn-lt"/>
              <a:cs typeface="Segoe U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986339" y="3662059"/>
            <a:ext cx="5211261" cy="5666387"/>
            <a:chOff x="0" y="0"/>
            <a:chExt cx="1372513" cy="1492382"/>
          </a:xfrm>
        </p:grpSpPr>
        <p:sp>
          <p:nvSpPr>
            <p:cNvPr id="4" name="Freeform 4"/>
            <p:cNvSpPr/>
            <p:nvPr/>
          </p:nvSpPr>
          <p:spPr>
            <a:xfrm>
              <a:off x="0" y="0"/>
              <a:ext cx="1372513" cy="1492382"/>
            </a:xfrm>
            <a:custGeom>
              <a:avLst/>
              <a:gdLst/>
              <a:ahLst/>
              <a:cxnLst/>
              <a:rect l="l" t="t" r="r" b="b"/>
              <a:pathLst>
                <a:path w="1372513" h="1492382">
                  <a:moveTo>
                    <a:pt x="23770" y="0"/>
                  </a:moveTo>
                  <a:lnTo>
                    <a:pt x="1348743" y="0"/>
                  </a:lnTo>
                  <a:cubicBezTo>
                    <a:pt x="1361871" y="0"/>
                    <a:pt x="1372513" y="10642"/>
                    <a:pt x="1372513" y="23770"/>
                  </a:cubicBezTo>
                  <a:lnTo>
                    <a:pt x="1372513" y="1468612"/>
                  </a:lnTo>
                  <a:cubicBezTo>
                    <a:pt x="1372513" y="1481740"/>
                    <a:pt x="1361871" y="1492382"/>
                    <a:pt x="1348743" y="1492382"/>
                  </a:cubicBezTo>
                  <a:lnTo>
                    <a:pt x="23770" y="1492382"/>
                  </a:lnTo>
                  <a:cubicBezTo>
                    <a:pt x="10642" y="1492382"/>
                    <a:pt x="0" y="1481740"/>
                    <a:pt x="0" y="1468612"/>
                  </a:cubicBezTo>
                  <a:lnTo>
                    <a:pt x="0" y="23770"/>
                  </a:lnTo>
                  <a:cubicBezTo>
                    <a:pt x="0" y="10642"/>
                    <a:pt x="10642" y="0"/>
                    <a:pt x="23770" y="0"/>
                  </a:cubicBezTo>
                  <a:close/>
                </a:path>
              </a:pathLst>
            </a:custGeom>
            <a:solidFill>
              <a:srgbClr val="F5F3EF"/>
            </a:solidFill>
            <a:ln cap="sq">
              <a:noFill/>
              <a:prstDash val="sysDot"/>
              <a:miter/>
            </a:ln>
          </p:spPr>
          <p:txBody>
            <a:bodyPr/>
            <a:lstStyle/>
            <a:p>
              <a:endParaRPr lang="en-US"/>
            </a:p>
          </p:txBody>
        </p:sp>
        <p:sp>
          <p:nvSpPr>
            <p:cNvPr id="5" name="TextBox 5"/>
            <p:cNvSpPr txBox="1"/>
            <p:nvPr/>
          </p:nvSpPr>
          <p:spPr>
            <a:xfrm>
              <a:off x="0" y="38100"/>
              <a:ext cx="1372513" cy="1454282"/>
            </a:xfrm>
            <a:prstGeom prst="rect">
              <a:avLst/>
            </a:prstGeom>
          </p:spPr>
          <p:txBody>
            <a:bodyPr lIns="50800" tIns="50800" rIns="50800" bIns="50800" rtlCol="0" anchor="ctr"/>
            <a:lstStyle/>
            <a:p>
              <a:pPr algn="ctr">
                <a:lnSpc>
                  <a:spcPts val="1471"/>
                </a:lnSpc>
              </a:pPr>
              <a:endParaRPr/>
            </a:p>
          </p:txBody>
        </p:sp>
      </p:grpSp>
      <p:sp>
        <p:nvSpPr>
          <p:cNvPr id="6" name="Freeform 6"/>
          <p:cNvSpPr/>
          <p:nvPr/>
        </p:nvSpPr>
        <p:spPr>
          <a:xfrm>
            <a:off x="1294396" y="3134222"/>
            <a:ext cx="346862" cy="346862"/>
          </a:xfrm>
          <a:custGeom>
            <a:avLst/>
            <a:gdLst/>
            <a:ahLst/>
            <a:cxnLst/>
            <a:rect l="l" t="t" r="r" b="b"/>
            <a:pathLst>
              <a:path w="346862" h="346862">
                <a:moveTo>
                  <a:pt x="0" y="0"/>
                </a:moveTo>
                <a:lnTo>
                  <a:pt x="346862" y="0"/>
                </a:lnTo>
                <a:lnTo>
                  <a:pt x="346862" y="346862"/>
                </a:lnTo>
                <a:lnTo>
                  <a:pt x="0" y="3468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7" name="Group 7"/>
          <p:cNvGrpSpPr/>
          <p:nvPr/>
        </p:nvGrpSpPr>
        <p:grpSpPr>
          <a:xfrm>
            <a:off x="6540500" y="3662059"/>
            <a:ext cx="5207000" cy="5666387"/>
            <a:chOff x="0" y="0"/>
            <a:chExt cx="1371391" cy="1492382"/>
          </a:xfrm>
        </p:grpSpPr>
        <p:sp>
          <p:nvSpPr>
            <p:cNvPr id="8" name="Freeform 8"/>
            <p:cNvSpPr/>
            <p:nvPr/>
          </p:nvSpPr>
          <p:spPr>
            <a:xfrm>
              <a:off x="0" y="0"/>
              <a:ext cx="1371391" cy="1492382"/>
            </a:xfrm>
            <a:custGeom>
              <a:avLst/>
              <a:gdLst/>
              <a:ahLst/>
              <a:cxnLst/>
              <a:rect l="l" t="t" r="r" b="b"/>
              <a:pathLst>
                <a:path w="1371391" h="1492382">
                  <a:moveTo>
                    <a:pt x="23789" y="0"/>
                  </a:moveTo>
                  <a:lnTo>
                    <a:pt x="1347602" y="0"/>
                  </a:lnTo>
                  <a:cubicBezTo>
                    <a:pt x="1353911" y="0"/>
                    <a:pt x="1359962" y="2506"/>
                    <a:pt x="1364423" y="6968"/>
                  </a:cubicBezTo>
                  <a:cubicBezTo>
                    <a:pt x="1368885" y="11429"/>
                    <a:pt x="1371391" y="17480"/>
                    <a:pt x="1371391" y="23789"/>
                  </a:cubicBezTo>
                  <a:lnTo>
                    <a:pt x="1371391" y="1468592"/>
                  </a:lnTo>
                  <a:cubicBezTo>
                    <a:pt x="1371391" y="1474902"/>
                    <a:pt x="1368885" y="1480953"/>
                    <a:pt x="1364423" y="1485414"/>
                  </a:cubicBezTo>
                  <a:cubicBezTo>
                    <a:pt x="1359962" y="1489875"/>
                    <a:pt x="1353911" y="1492382"/>
                    <a:pt x="1347602" y="1492382"/>
                  </a:cubicBezTo>
                  <a:lnTo>
                    <a:pt x="23789" y="1492382"/>
                  </a:lnTo>
                  <a:cubicBezTo>
                    <a:pt x="10651" y="1492382"/>
                    <a:pt x="0" y="1481731"/>
                    <a:pt x="0" y="1468592"/>
                  </a:cubicBezTo>
                  <a:lnTo>
                    <a:pt x="0" y="23789"/>
                  </a:lnTo>
                  <a:cubicBezTo>
                    <a:pt x="0" y="17480"/>
                    <a:pt x="2506" y="11429"/>
                    <a:pt x="6968" y="6968"/>
                  </a:cubicBezTo>
                  <a:cubicBezTo>
                    <a:pt x="11429" y="2506"/>
                    <a:pt x="17480" y="0"/>
                    <a:pt x="23789" y="0"/>
                  </a:cubicBezTo>
                  <a:close/>
                </a:path>
              </a:pathLst>
            </a:custGeom>
            <a:solidFill>
              <a:srgbClr val="F5F3EF"/>
            </a:solidFill>
            <a:ln cap="sq">
              <a:noFill/>
              <a:prstDash val="sysDot"/>
              <a:miter/>
            </a:ln>
          </p:spPr>
          <p:txBody>
            <a:bodyPr/>
            <a:lstStyle/>
            <a:p>
              <a:endParaRPr lang="en-US"/>
            </a:p>
          </p:txBody>
        </p:sp>
        <p:sp>
          <p:nvSpPr>
            <p:cNvPr id="9" name="TextBox 9"/>
            <p:cNvSpPr txBox="1"/>
            <p:nvPr/>
          </p:nvSpPr>
          <p:spPr>
            <a:xfrm>
              <a:off x="0" y="38100"/>
              <a:ext cx="1371391" cy="1454282"/>
            </a:xfrm>
            <a:prstGeom prst="rect">
              <a:avLst/>
            </a:prstGeom>
          </p:spPr>
          <p:txBody>
            <a:bodyPr lIns="50800" tIns="50800" rIns="50800" bIns="50800" rtlCol="0" anchor="ctr"/>
            <a:lstStyle/>
            <a:p>
              <a:pPr algn="ctr">
                <a:lnSpc>
                  <a:spcPts val="1471"/>
                </a:lnSpc>
              </a:pPr>
              <a:endParaRPr/>
            </a:p>
          </p:txBody>
        </p:sp>
      </p:grpSp>
      <p:sp>
        <p:nvSpPr>
          <p:cNvPr id="10" name="Freeform 10"/>
          <p:cNvSpPr/>
          <p:nvPr/>
        </p:nvSpPr>
        <p:spPr>
          <a:xfrm>
            <a:off x="6828584" y="3137699"/>
            <a:ext cx="346862" cy="346862"/>
          </a:xfrm>
          <a:custGeom>
            <a:avLst/>
            <a:gdLst/>
            <a:ahLst/>
            <a:cxnLst/>
            <a:rect l="l" t="t" r="r" b="b"/>
            <a:pathLst>
              <a:path w="346862" h="346862">
                <a:moveTo>
                  <a:pt x="0" y="0"/>
                </a:moveTo>
                <a:lnTo>
                  <a:pt x="346862" y="0"/>
                </a:lnTo>
                <a:lnTo>
                  <a:pt x="346862" y="346862"/>
                </a:lnTo>
                <a:lnTo>
                  <a:pt x="0" y="3468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1" name="Group 11"/>
          <p:cNvGrpSpPr/>
          <p:nvPr/>
        </p:nvGrpSpPr>
        <p:grpSpPr>
          <a:xfrm>
            <a:off x="12094661" y="3662059"/>
            <a:ext cx="5207000" cy="5666387"/>
            <a:chOff x="0" y="0"/>
            <a:chExt cx="1371391" cy="1492382"/>
          </a:xfrm>
        </p:grpSpPr>
        <p:sp>
          <p:nvSpPr>
            <p:cNvPr id="12" name="Freeform 12"/>
            <p:cNvSpPr/>
            <p:nvPr/>
          </p:nvSpPr>
          <p:spPr>
            <a:xfrm>
              <a:off x="0" y="0"/>
              <a:ext cx="1371391" cy="1492382"/>
            </a:xfrm>
            <a:custGeom>
              <a:avLst/>
              <a:gdLst/>
              <a:ahLst/>
              <a:cxnLst/>
              <a:rect l="l" t="t" r="r" b="b"/>
              <a:pathLst>
                <a:path w="1371391" h="1492382">
                  <a:moveTo>
                    <a:pt x="23789" y="0"/>
                  </a:moveTo>
                  <a:lnTo>
                    <a:pt x="1347602" y="0"/>
                  </a:lnTo>
                  <a:cubicBezTo>
                    <a:pt x="1353911" y="0"/>
                    <a:pt x="1359962" y="2506"/>
                    <a:pt x="1364423" y="6968"/>
                  </a:cubicBezTo>
                  <a:cubicBezTo>
                    <a:pt x="1368885" y="11429"/>
                    <a:pt x="1371391" y="17480"/>
                    <a:pt x="1371391" y="23789"/>
                  </a:cubicBezTo>
                  <a:lnTo>
                    <a:pt x="1371391" y="1468592"/>
                  </a:lnTo>
                  <a:cubicBezTo>
                    <a:pt x="1371391" y="1474902"/>
                    <a:pt x="1368885" y="1480953"/>
                    <a:pt x="1364423" y="1485414"/>
                  </a:cubicBezTo>
                  <a:cubicBezTo>
                    <a:pt x="1359962" y="1489875"/>
                    <a:pt x="1353911" y="1492382"/>
                    <a:pt x="1347602" y="1492382"/>
                  </a:cubicBezTo>
                  <a:lnTo>
                    <a:pt x="23789" y="1492382"/>
                  </a:lnTo>
                  <a:cubicBezTo>
                    <a:pt x="10651" y="1492382"/>
                    <a:pt x="0" y="1481731"/>
                    <a:pt x="0" y="1468592"/>
                  </a:cubicBezTo>
                  <a:lnTo>
                    <a:pt x="0" y="23789"/>
                  </a:lnTo>
                  <a:cubicBezTo>
                    <a:pt x="0" y="17480"/>
                    <a:pt x="2506" y="11429"/>
                    <a:pt x="6968" y="6968"/>
                  </a:cubicBezTo>
                  <a:cubicBezTo>
                    <a:pt x="11429" y="2506"/>
                    <a:pt x="17480" y="0"/>
                    <a:pt x="23789" y="0"/>
                  </a:cubicBezTo>
                  <a:close/>
                </a:path>
              </a:pathLst>
            </a:custGeom>
            <a:solidFill>
              <a:srgbClr val="F5F3EF"/>
            </a:solidFill>
            <a:ln cap="sq">
              <a:noFill/>
              <a:prstDash val="sysDot"/>
              <a:miter/>
            </a:ln>
          </p:spPr>
          <p:txBody>
            <a:bodyPr/>
            <a:lstStyle/>
            <a:p>
              <a:endParaRPr lang="en-US"/>
            </a:p>
          </p:txBody>
        </p:sp>
        <p:sp>
          <p:nvSpPr>
            <p:cNvPr id="13" name="TextBox 13"/>
            <p:cNvSpPr txBox="1"/>
            <p:nvPr/>
          </p:nvSpPr>
          <p:spPr>
            <a:xfrm>
              <a:off x="0" y="38100"/>
              <a:ext cx="1371391" cy="1454282"/>
            </a:xfrm>
            <a:prstGeom prst="rect">
              <a:avLst/>
            </a:prstGeom>
          </p:spPr>
          <p:txBody>
            <a:bodyPr lIns="50800" tIns="50800" rIns="50800" bIns="50800" rtlCol="0" anchor="ctr"/>
            <a:lstStyle/>
            <a:p>
              <a:pPr algn="ctr">
                <a:lnSpc>
                  <a:spcPts val="1471"/>
                </a:lnSpc>
              </a:pPr>
              <a:endParaRPr/>
            </a:p>
          </p:txBody>
        </p:sp>
      </p:grpSp>
      <p:sp>
        <p:nvSpPr>
          <p:cNvPr id="14" name="Freeform 14"/>
          <p:cNvSpPr/>
          <p:nvPr/>
        </p:nvSpPr>
        <p:spPr>
          <a:xfrm>
            <a:off x="12376150" y="3137699"/>
            <a:ext cx="346862" cy="346862"/>
          </a:xfrm>
          <a:custGeom>
            <a:avLst/>
            <a:gdLst/>
            <a:ahLst/>
            <a:cxnLst/>
            <a:rect l="l" t="t" r="r" b="b"/>
            <a:pathLst>
              <a:path w="346862" h="346862">
                <a:moveTo>
                  <a:pt x="0" y="0"/>
                </a:moveTo>
                <a:lnTo>
                  <a:pt x="346862" y="0"/>
                </a:lnTo>
                <a:lnTo>
                  <a:pt x="346862" y="346862"/>
                </a:lnTo>
                <a:lnTo>
                  <a:pt x="0" y="3468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5" name="Group 15"/>
          <p:cNvGrpSpPr/>
          <p:nvPr/>
        </p:nvGrpSpPr>
        <p:grpSpPr>
          <a:xfrm>
            <a:off x="-1" y="0"/>
            <a:ext cx="18671019" cy="2404870"/>
            <a:chOff x="0" y="0"/>
            <a:chExt cx="5115629" cy="633381"/>
          </a:xfrm>
        </p:grpSpPr>
        <p:sp>
          <p:nvSpPr>
            <p:cNvPr id="16" name="Freeform 16"/>
            <p:cNvSpPr/>
            <p:nvPr/>
          </p:nvSpPr>
          <p:spPr>
            <a:xfrm>
              <a:off x="0" y="0"/>
              <a:ext cx="5115629" cy="633381"/>
            </a:xfrm>
            <a:custGeom>
              <a:avLst/>
              <a:gdLst/>
              <a:ahLst/>
              <a:cxnLst/>
              <a:rect l="l" t="t" r="r" b="b"/>
              <a:pathLst>
                <a:path w="5115629" h="633381">
                  <a:moveTo>
                    <a:pt x="0" y="0"/>
                  </a:moveTo>
                  <a:lnTo>
                    <a:pt x="5115629" y="0"/>
                  </a:lnTo>
                  <a:lnTo>
                    <a:pt x="5115629" y="633381"/>
                  </a:lnTo>
                  <a:lnTo>
                    <a:pt x="0" y="633381"/>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17" name="TextBox 17"/>
            <p:cNvSpPr txBox="1"/>
            <p:nvPr/>
          </p:nvSpPr>
          <p:spPr>
            <a:xfrm>
              <a:off x="0" y="28575"/>
              <a:ext cx="5115629" cy="604806"/>
            </a:xfrm>
            <a:prstGeom prst="rect">
              <a:avLst/>
            </a:prstGeom>
          </p:spPr>
          <p:txBody>
            <a:bodyPr lIns="50800" tIns="50800" rIns="50800" bIns="50800" rtlCol="0" anchor="ctr"/>
            <a:lstStyle/>
            <a:p>
              <a:pPr algn="ctr">
                <a:lnSpc>
                  <a:spcPts val="1344"/>
                </a:lnSpc>
              </a:pPr>
              <a:endParaRPr/>
            </a:p>
          </p:txBody>
        </p:sp>
      </p:grpSp>
      <p:sp>
        <p:nvSpPr>
          <p:cNvPr id="18" name="TextBox 18"/>
          <p:cNvSpPr txBox="1"/>
          <p:nvPr/>
        </p:nvSpPr>
        <p:spPr>
          <a:xfrm>
            <a:off x="1028700" y="1364073"/>
            <a:ext cx="10972800" cy="567988"/>
          </a:xfrm>
          <a:prstGeom prst="rect">
            <a:avLst/>
          </a:prstGeom>
        </p:spPr>
        <p:txBody>
          <a:bodyPr lIns="0" tIns="0" rIns="0" bIns="0" rtlCol="0" anchor="t">
            <a:spAutoFit/>
          </a:bodyPr>
          <a:lstStyle/>
          <a:p>
            <a:pPr algn="l">
              <a:lnSpc>
                <a:spcPts val="4377"/>
              </a:lnSpc>
            </a:pPr>
            <a:r>
              <a:rPr lang="en-US" sz="3950" spc="-35">
                <a:solidFill>
                  <a:srgbClr val="FFFFFF"/>
                </a:solidFill>
                <a:latin typeface="Segoe UI"/>
                <a:ea typeface="Segoe UI"/>
                <a:cs typeface="Segoe UI"/>
                <a:sym typeface="Segoe UI"/>
              </a:rPr>
              <a:t>How this fits [Firm]'s AI strategy</a:t>
            </a:r>
          </a:p>
        </p:txBody>
      </p:sp>
      <p:sp>
        <p:nvSpPr>
          <p:cNvPr id="20" name="TextBox 20"/>
          <p:cNvSpPr txBox="1"/>
          <p:nvPr/>
        </p:nvSpPr>
        <p:spPr>
          <a:xfrm>
            <a:off x="1294396" y="4616649"/>
            <a:ext cx="4646029" cy="3054298"/>
          </a:xfrm>
          <a:prstGeom prst="rect">
            <a:avLst/>
          </a:prstGeom>
        </p:spPr>
        <p:txBody>
          <a:bodyPr lIns="0" tIns="0" rIns="0" bIns="0" rtlCol="0" anchor="t">
            <a:spAutoFit/>
          </a:bodyPr>
          <a:lstStyle/>
          <a:p>
            <a:pPr>
              <a:lnSpc>
                <a:spcPts val="1960"/>
              </a:lnSpc>
            </a:pPr>
            <a:r>
              <a:rPr lang="en-US" sz="1400">
                <a:solidFill>
                  <a:srgbClr val="0A0A0A"/>
                </a:solidFill>
                <a:highlight>
                  <a:srgbClr val="FFFF00"/>
                </a:highlight>
                <a:latin typeface="Segoe UI"/>
                <a:ea typeface="Segoe UI"/>
                <a:cs typeface="Segoe UI"/>
                <a:sym typeface="Segoe UI"/>
              </a:rPr>
              <a:t>[Tool]</a:t>
            </a:r>
            <a:r>
              <a:rPr lang="en-US" sz="1400">
                <a:solidFill>
                  <a:srgbClr val="0A0A0A"/>
                </a:solidFill>
                <a:latin typeface="Segoe UI"/>
                <a:ea typeface="Segoe UI"/>
                <a:cs typeface="Segoe UI"/>
                <a:sym typeface="Segoe UI"/>
              </a:rPr>
              <a:t> has multiple AI-powered features that [</a:t>
            </a:r>
            <a:r>
              <a:rPr lang="en-US" sz="1400">
                <a:solidFill>
                  <a:srgbClr val="0A0A0A"/>
                </a:solidFill>
                <a:highlight>
                  <a:srgbClr val="FFFF00"/>
                </a:highlight>
                <a:latin typeface="Segoe UI"/>
                <a:ea typeface="Segoe UI"/>
                <a:cs typeface="Segoe UI"/>
                <a:sym typeface="Segoe UI"/>
              </a:rPr>
              <a:t>speed up business development and cut manual work]</a:t>
            </a:r>
            <a:r>
              <a:rPr lang="en-US" sz="1400">
                <a:solidFill>
                  <a:srgbClr val="0A0A0A"/>
                </a:solidFill>
                <a:latin typeface="Segoe UI"/>
                <a:ea typeface="Segoe UI"/>
                <a:cs typeface="Segoe UI"/>
                <a:sym typeface="Segoe UI"/>
              </a:rPr>
              <a:t>, including:</a:t>
            </a:r>
          </a:p>
          <a:p>
            <a:pPr algn="l">
              <a:lnSpc>
                <a:spcPts val="1960"/>
              </a:lnSpc>
            </a:pPr>
            <a:endParaRPr lang="en-US" sz="1400">
              <a:solidFill>
                <a:srgbClr val="0A0A0A"/>
              </a:solidFill>
              <a:latin typeface="Segoe UI"/>
              <a:ea typeface="Segoe UI"/>
              <a:cs typeface="Segoe UI"/>
              <a:sym typeface="Segoe UI"/>
            </a:endParaRPr>
          </a:p>
          <a:p>
            <a:pPr marL="302260" lvl="1" indent="-151130" algn="l">
              <a:lnSpc>
                <a:spcPts val="1960"/>
              </a:lnSpc>
              <a:buFont typeface="Segoe UI"/>
              <a:buChar char="•"/>
            </a:pPr>
            <a:r>
              <a:rPr lang="en-US" sz="1400">
                <a:solidFill>
                  <a:srgbClr val="0A0A0A"/>
                </a:solidFill>
                <a:latin typeface="Segoe UI"/>
                <a:ea typeface="Segoe UI"/>
                <a:cs typeface="Segoe UI"/>
                <a:sym typeface="Segoe UI"/>
              </a:rPr>
              <a:t>AI meeting preparation: a brief on every contact and company before external meetings</a:t>
            </a:r>
            <a:endParaRPr lang="en-US" sz="1400">
              <a:solidFill>
                <a:srgbClr val="0A0A0A"/>
              </a:solidFill>
              <a:latin typeface="Segoe UI"/>
              <a:ea typeface="Segoe UI"/>
              <a:cs typeface="Segoe UI"/>
            </a:endParaRPr>
          </a:p>
          <a:p>
            <a:pPr marL="302260" lvl="1" indent="-151130" algn="l">
              <a:lnSpc>
                <a:spcPts val="1960"/>
              </a:lnSpc>
              <a:buFont typeface="Segoe UI"/>
              <a:buChar char="•"/>
            </a:pPr>
            <a:r>
              <a:rPr lang="en-US" sz="1400">
                <a:solidFill>
                  <a:srgbClr val="0A0A0A"/>
                </a:solidFill>
                <a:latin typeface="Segoe UI"/>
                <a:ea typeface="Segoe UI"/>
                <a:cs typeface="Segoe UI"/>
                <a:sym typeface="Segoe UI"/>
              </a:rPr>
              <a:t>AI company research reports for instant client intelligence before a pitch</a:t>
            </a:r>
            <a:endParaRPr lang="en-US" sz="1400">
              <a:solidFill>
                <a:srgbClr val="0A0A0A"/>
              </a:solidFill>
              <a:latin typeface="Segoe UI"/>
              <a:ea typeface="Segoe UI"/>
              <a:cs typeface="Segoe UI"/>
            </a:endParaRPr>
          </a:p>
          <a:p>
            <a:pPr marL="302260" lvl="1" indent="-151130" algn="l">
              <a:lnSpc>
                <a:spcPts val="1960"/>
              </a:lnSpc>
              <a:buFont typeface="Segoe UI"/>
              <a:buChar char="•"/>
            </a:pPr>
            <a:r>
              <a:rPr lang="en-US" sz="1400">
                <a:solidFill>
                  <a:srgbClr val="0A0A0A"/>
                </a:solidFill>
                <a:latin typeface="Segoe UI"/>
                <a:ea typeface="Segoe UI"/>
                <a:cs typeface="Segoe UI"/>
                <a:sym typeface="Segoe UI"/>
              </a:rPr>
              <a:t>Relationship insights and nudges on who to follow up with and when</a:t>
            </a:r>
            <a:endParaRPr lang="en-US" sz="1400">
              <a:solidFill>
                <a:srgbClr val="0A0A0A"/>
              </a:solidFill>
              <a:latin typeface="Segoe UI"/>
              <a:ea typeface="Segoe UI"/>
              <a:cs typeface="Segoe UI"/>
            </a:endParaRPr>
          </a:p>
          <a:p>
            <a:pPr marL="302260" lvl="1" indent="-151130" algn="l">
              <a:lnSpc>
                <a:spcPts val="1960"/>
              </a:lnSpc>
              <a:buFont typeface="Segoe UI"/>
              <a:buChar char="•"/>
            </a:pPr>
            <a:r>
              <a:rPr lang="en-US" sz="1400">
                <a:solidFill>
                  <a:srgbClr val="0A0A0A"/>
                </a:solidFill>
                <a:latin typeface="Segoe UI"/>
                <a:ea typeface="Segoe UI"/>
                <a:cs typeface="Segoe UI"/>
                <a:sym typeface="Segoe UI"/>
              </a:rPr>
              <a:t>Voice-note capture after meetings, turned into CRM records</a:t>
            </a:r>
            <a:endParaRPr lang="en-US" sz="1400">
              <a:solidFill>
                <a:srgbClr val="0A0A0A"/>
              </a:solidFill>
              <a:latin typeface="Segoe UI"/>
              <a:ea typeface="Segoe UI"/>
              <a:cs typeface="Segoe UI"/>
            </a:endParaRPr>
          </a:p>
          <a:p>
            <a:pPr marL="302260" lvl="1" indent="-151130" algn="l">
              <a:lnSpc>
                <a:spcPts val="1960"/>
              </a:lnSpc>
              <a:buFont typeface="Segoe UI"/>
              <a:buChar char="•"/>
            </a:pPr>
            <a:r>
              <a:rPr lang="en-US" sz="1400">
                <a:solidFill>
                  <a:srgbClr val="0A0A0A"/>
                </a:solidFill>
                <a:latin typeface="Segoe UI"/>
                <a:ea typeface="Segoe UI"/>
                <a:cs typeface="Segoe UI"/>
                <a:sym typeface="Segoe UI"/>
              </a:rPr>
              <a:t>Meeting summaries logged with no data entry</a:t>
            </a:r>
            <a:endParaRPr lang="en-US" sz="1400">
              <a:solidFill>
                <a:srgbClr val="0A0A0A"/>
              </a:solidFill>
              <a:latin typeface="Segoe UI"/>
              <a:ea typeface="Segoe UI"/>
              <a:cs typeface="Segoe UI"/>
            </a:endParaRPr>
          </a:p>
        </p:txBody>
      </p:sp>
      <p:sp>
        <p:nvSpPr>
          <p:cNvPr id="21" name="TextBox 21"/>
          <p:cNvSpPr txBox="1"/>
          <p:nvPr/>
        </p:nvSpPr>
        <p:spPr>
          <a:xfrm>
            <a:off x="6828584" y="4616649"/>
            <a:ext cx="4665548" cy="2541337"/>
          </a:xfrm>
          <a:prstGeom prst="rect">
            <a:avLst/>
          </a:prstGeom>
        </p:spPr>
        <p:txBody>
          <a:bodyPr lIns="0" tIns="0" rIns="0" bIns="0" rtlCol="0" anchor="t">
            <a:spAutoFit/>
          </a:bodyPr>
          <a:lstStyle/>
          <a:p>
            <a:pPr algn="l">
              <a:lnSpc>
                <a:spcPts val="1960"/>
              </a:lnSpc>
            </a:pPr>
            <a:r>
              <a:rPr lang="en-US" sz="1400">
                <a:solidFill>
                  <a:srgbClr val="0A0A0A"/>
                </a:solidFill>
                <a:latin typeface="Segoe UI"/>
                <a:ea typeface="Segoe UI"/>
                <a:cs typeface="Segoe UI"/>
                <a:sym typeface="Segoe UI"/>
              </a:rPr>
              <a:t>Domain-specific AI, embedded in the system lawyers already use:</a:t>
            </a:r>
          </a:p>
          <a:p>
            <a:pPr algn="l">
              <a:lnSpc>
                <a:spcPts val="1960"/>
              </a:lnSpc>
            </a:pPr>
            <a:endParaRPr lang="en-US" sz="1400">
              <a:solidFill>
                <a:srgbClr val="0A0A0A"/>
              </a:solidFill>
              <a:latin typeface="Segoe UI"/>
              <a:ea typeface="Segoe UI"/>
              <a:cs typeface="Segoe UI"/>
              <a:sym typeface="Segoe UI"/>
            </a:endParaRPr>
          </a:p>
          <a:p>
            <a:pPr marL="302260" lvl="1" indent="-151130">
              <a:lnSpc>
                <a:spcPts val="1960"/>
              </a:lnSpc>
              <a:buFont typeface="Segoe UI"/>
              <a:buChar char="•"/>
            </a:pPr>
            <a:r>
              <a:rPr lang="en-US" sz="1400">
                <a:solidFill>
                  <a:srgbClr val="0A0A0A"/>
                </a:solidFill>
                <a:latin typeface="Segoe UI"/>
                <a:ea typeface="Segoe UI"/>
                <a:cs typeface="Segoe UI"/>
                <a:sym typeface="Segoe UI"/>
              </a:rPr>
              <a:t>Works inside Outlook and the mobile app</a:t>
            </a:r>
          </a:p>
          <a:p>
            <a:pPr marL="302260" lvl="1" indent="-151130" algn="l">
              <a:lnSpc>
                <a:spcPts val="1960"/>
              </a:lnSpc>
              <a:buFont typeface="Segoe UI"/>
              <a:buChar char="•"/>
            </a:pPr>
            <a:r>
              <a:rPr lang="en-US" sz="1400">
                <a:solidFill>
                  <a:srgbClr val="0A0A0A"/>
                </a:solidFill>
                <a:latin typeface="Segoe UI"/>
                <a:ea typeface="Segoe UI"/>
                <a:cs typeface="Segoe UI"/>
                <a:sym typeface="Segoe UI"/>
              </a:rPr>
              <a:t>Runs on complete relationship data, captured automatically</a:t>
            </a:r>
            <a:endParaRPr lang="en-US" sz="1400">
              <a:solidFill>
                <a:srgbClr val="0A0A0A"/>
              </a:solidFill>
              <a:latin typeface="Segoe UI"/>
              <a:ea typeface="Segoe UI"/>
              <a:cs typeface="Segoe UI"/>
            </a:endParaRPr>
          </a:p>
          <a:p>
            <a:pPr marL="302261" lvl="1" indent="-151130" algn="l">
              <a:lnSpc>
                <a:spcPts val="1960"/>
              </a:lnSpc>
              <a:buFont typeface="Segoe UI"/>
              <a:buChar char="•"/>
            </a:pPr>
            <a:r>
              <a:rPr lang="en-US" sz="1400">
                <a:solidFill>
                  <a:srgbClr val="0A0A0A"/>
                </a:solidFill>
                <a:latin typeface="Segoe UI"/>
                <a:ea typeface="Segoe UI"/>
                <a:cs typeface="Segoe UI"/>
                <a:sym typeface="Segoe UI"/>
              </a:rPr>
              <a:t>Never trains on firm data; ISO 27001 and SOC 2 controls</a:t>
            </a:r>
          </a:p>
          <a:p>
            <a:pPr marL="302261" lvl="1" indent="-151130" algn="l">
              <a:lnSpc>
                <a:spcPts val="1960"/>
              </a:lnSpc>
              <a:buFont typeface="Segoe UI"/>
              <a:buChar char="•"/>
            </a:pPr>
            <a:r>
              <a:rPr lang="en-US" sz="1400">
                <a:solidFill>
                  <a:srgbClr val="0A0A0A"/>
                </a:solidFill>
                <a:latin typeface="Segoe UI"/>
                <a:ea typeface="Segoe UI"/>
                <a:cs typeface="Segoe UI"/>
                <a:sym typeface="Segoe UI"/>
              </a:rPr>
              <a:t>One platform for CRM, marketing, and intelligence</a:t>
            </a:r>
          </a:p>
          <a:p>
            <a:pPr marL="302260" lvl="1" indent="-151130" algn="l">
              <a:lnSpc>
                <a:spcPts val="1960"/>
              </a:lnSpc>
              <a:buFont typeface="Segoe UI"/>
              <a:buChar char="•"/>
            </a:pPr>
            <a:r>
              <a:rPr lang="en-US" sz="1400">
                <a:solidFill>
                  <a:srgbClr val="0A0A0A"/>
                </a:solidFill>
                <a:latin typeface="Segoe UI"/>
                <a:ea typeface="Segoe UI"/>
                <a:cs typeface="Segoe UI"/>
                <a:sym typeface="Segoe UI"/>
              </a:rPr>
              <a:t>Implemented in-house by </a:t>
            </a:r>
            <a:r>
              <a:rPr lang="en-US" sz="1400">
                <a:solidFill>
                  <a:srgbClr val="0A0A0A"/>
                </a:solidFill>
                <a:highlight>
                  <a:srgbClr val="FFFF00"/>
                </a:highlight>
                <a:latin typeface="Segoe UI"/>
                <a:ea typeface="Segoe UI"/>
                <a:cs typeface="Segoe UI"/>
                <a:sym typeface="Segoe UI"/>
              </a:rPr>
              <a:t>[vendor]</a:t>
            </a:r>
            <a:r>
              <a:rPr lang="en-US" sz="1400">
                <a:solidFill>
                  <a:srgbClr val="0A0A0A"/>
                </a:solidFill>
                <a:latin typeface="Segoe UI"/>
                <a:ea typeface="Segoe UI"/>
                <a:cs typeface="Segoe UI"/>
                <a:sym typeface="Segoe UI"/>
              </a:rPr>
              <a:t>, live in weeks</a:t>
            </a:r>
            <a:endParaRPr lang="en-US" sz="1400">
              <a:solidFill>
                <a:srgbClr val="0A0A0A"/>
              </a:solidFill>
              <a:latin typeface="Segoe UI"/>
              <a:ea typeface="Segoe UI"/>
              <a:cs typeface="Segoe UI"/>
            </a:endParaRPr>
          </a:p>
        </p:txBody>
      </p:sp>
      <p:sp>
        <p:nvSpPr>
          <p:cNvPr id="22" name="TextBox 22"/>
          <p:cNvSpPr txBox="1"/>
          <p:nvPr/>
        </p:nvSpPr>
        <p:spPr>
          <a:xfrm>
            <a:off x="12376150" y="4616649"/>
            <a:ext cx="4670692" cy="2541337"/>
          </a:xfrm>
          <a:prstGeom prst="rect">
            <a:avLst/>
          </a:prstGeom>
        </p:spPr>
        <p:txBody>
          <a:bodyPr lIns="0" tIns="0" rIns="0" bIns="0" rtlCol="0" anchor="t">
            <a:spAutoFit/>
          </a:bodyPr>
          <a:lstStyle/>
          <a:p>
            <a:pPr>
              <a:lnSpc>
                <a:spcPts val="1960"/>
              </a:lnSpc>
            </a:pPr>
            <a:r>
              <a:rPr lang="en-US" sz="1400" i="0">
                <a:solidFill>
                  <a:srgbClr val="0A0A0A"/>
                </a:solidFill>
                <a:highlight>
                  <a:srgbClr val="FFFF00"/>
                </a:highlight>
                <a:latin typeface="Segoe UI"/>
                <a:ea typeface="Segoe UI"/>
                <a:cs typeface="Segoe UI"/>
                <a:sym typeface="Segoe UI"/>
              </a:rPr>
              <a:t>[Our AI tools for drafting, review, and research] </a:t>
            </a:r>
            <a:r>
              <a:rPr lang="en-US" sz="1400" i="0">
                <a:solidFill>
                  <a:srgbClr val="0A0A0A"/>
                </a:solidFill>
                <a:latin typeface="Segoe UI"/>
                <a:ea typeface="Segoe UI"/>
                <a:cs typeface="Segoe UI"/>
                <a:sym typeface="Segoe UI"/>
              </a:rPr>
              <a:t>make legal work faster to produce. </a:t>
            </a:r>
            <a:r>
              <a:rPr lang="en-US" sz="1400">
                <a:solidFill>
                  <a:srgbClr val="0A0A0A"/>
                </a:solidFill>
                <a:highlight>
                  <a:srgbClr val="FFFF00"/>
                </a:highlight>
                <a:latin typeface="Segoe UI"/>
                <a:ea typeface="Segoe UI"/>
                <a:cs typeface="Segoe UI"/>
                <a:sym typeface="Segoe UI"/>
              </a:rPr>
              <a:t>[Tool]</a:t>
            </a:r>
            <a:r>
              <a:rPr lang="en-US" sz="1400">
                <a:solidFill>
                  <a:srgbClr val="0A0A0A"/>
                </a:solidFill>
                <a:latin typeface="Segoe UI"/>
                <a:ea typeface="Segoe UI"/>
                <a:cs typeface="Segoe UI"/>
                <a:sym typeface="Segoe UI"/>
              </a:rPr>
              <a:t> </a:t>
            </a:r>
            <a:r>
              <a:rPr lang="en-US" sz="1400" i="0">
                <a:solidFill>
                  <a:srgbClr val="0A0A0A"/>
                </a:solidFill>
                <a:latin typeface="Segoe UI"/>
                <a:ea typeface="Segoe UI"/>
                <a:cs typeface="Segoe UI"/>
                <a:sym typeface="Segoe UI"/>
              </a:rPr>
              <a:t>turns the hours saved into client work.</a:t>
            </a:r>
            <a:r>
              <a:rPr lang="en-US" sz="1400">
                <a:solidFill>
                  <a:srgbClr val="0A0A0A"/>
                </a:solidFill>
                <a:latin typeface="Segoe UI"/>
                <a:ea typeface="Segoe UI"/>
                <a:cs typeface="Segoe UI"/>
                <a:sym typeface="Segoe UI"/>
              </a:rPr>
              <a:t> This aligns with our strategy:</a:t>
            </a:r>
            <a:endParaRPr lang="en-US" sz="1400" i="0">
              <a:solidFill>
                <a:srgbClr val="0A0A0A"/>
              </a:solidFill>
              <a:latin typeface="Segoe UI"/>
              <a:ea typeface="Segoe UI"/>
              <a:cs typeface="Segoe UI"/>
              <a:sym typeface="Segoe UI"/>
            </a:endParaRPr>
          </a:p>
          <a:p>
            <a:pPr algn="l">
              <a:lnSpc>
                <a:spcPts val="1960"/>
              </a:lnSpc>
            </a:pPr>
            <a:endParaRPr lang="en-US" sz="1400" i="0">
              <a:solidFill>
                <a:srgbClr val="0A0A0A"/>
              </a:solidFill>
              <a:latin typeface="Segoe UI"/>
              <a:ea typeface="Segoe UI"/>
              <a:cs typeface="Segoe UI"/>
              <a:sym typeface="Segoe UI"/>
            </a:endParaRPr>
          </a:p>
          <a:p>
            <a:pPr marL="302260" lvl="1" indent="-151130" algn="l">
              <a:lnSpc>
                <a:spcPts val="1960"/>
              </a:lnSpc>
              <a:buFont typeface="Segoe UI"/>
              <a:buChar char="•"/>
            </a:pPr>
            <a:r>
              <a:rPr lang="en-US" sz="1400" i="0">
                <a:solidFill>
                  <a:srgbClr val="0A0A0A"/>
                </a:solidFill>
                <a:highlight>
                  <a:srgbClr val="FFFF00"/>
                </a:highlight>
                <a:latin typeface="Segoe UI"/>
                <a:ea typeface="Segoe UI"/>
                <a:cs typeface="Segoe UI"/>
                <a:sym typeface="Segoe UI"/>
              </a:rPr>
              <a:t>[Lorem ipsum dolor sit amet, consectetur adipiscing elit, sed do eiusmod tempor]</a:t>
            </a:r>
            <a:endParaRPr lang="en-US" sz="1400" i="0">
              <a:solidFill>
                <a:srgbClr val="0A0A0A"/>
              </a:solidFill>
              <a:highlight>
                <a:srgbClr val="FFFF00"/>
              </a:highlight>
              <a:latin typeface="Segoe UI"/>
              <a:ea typeface="Segoe UI"/>
              <a:cs typeface="Segoe UI"/>
            </a:endParaRPr>
          </a:p>
          <a:p>
            <a:pPr marL="302260" lvl="1" indent="-151130" algn="l">
              <a:lnSpc>
                <a:spcPts val="1960"/>
              </a:lnSpc>
              <a:buFont typeface="Segoe UI"/>
              <a:buChar char="•"/>
            </a:pPr>
            <a:r>
              <a:rPr lang="en-US" sz="1400" i="0">
                <a:solidFill>
                  <a:srgbClr val="0A0A0A"/>
                </a:solidFill>
                <a:highlight>
                  <a:srgbClr val="FFFF00"/>
                </a:highlight>
                <a:latin typeface="Segoe UI"/>
                <a:ea typeface="Segoe UI"/>
                <a:cs typeface="Segoe UI"/>
                <a:sym typeface="Segoe UI"/>
              </a:rPr>
              <a:t>[Ut enim ad minim veniam, quis nostrud exercitation ullamco laboris]</a:t>
            </a:r>
            <a:endParaRPr lang="en-US" sz="1400" i="0">
              <a:solidFill>
                <a:srgbClr val="0A0A0A"/>
              </a:solidFill>
              <a:highlight>
                <a:srgbClr val="FFFF00"/>
              </a:highlight>
              <a:latin typeface="Segoe UI"/>
              <a:ea typeface="Segoe UI"/>
              <a:cs typeface="Segoe UI"/>
            </a:endParaRPr>
          </a:p>
          <a:p>
            <a:pPr marL="302260" lvl="1" indent="-151130" algn="l">
              <a:lnSpc>
                <a:spcPts val="1960"/>
              </a:lnSpc>
              <a:buFont typeface="Segoe UI"/>
              <a:buChar char="•"/>
            </a:pPr>
            <a:r>
              <a:rPr lang="en-US" sz="1400" i="0">
                <a:solidFill>
                  <a:srgbClr val="0A0A0A"/>
                </a:solidFill>
                <a:highlight>
                  <a:srgbClr val="FFFF00"/>
                </a:highlight>
                <a:latin typeface="Segoe UI"/>
                <a:ea typeface="Segoe UI"/>
                <a:cs typeface="Segoe UI"/>
                <a:sym typeface="Segoe UI"/>
              </a:rPr>
              <a:t>[Duis aute irure dolor in reprehenderit in voluptate velit esse]</a:t>
            </a:r>
            <a:endParaRPr lang="en-US" sz="1400" i="0">
              <a:solidFill>
                <a:srgbClr val="0A0A0A"/>
              </a:solidFill>
              <a:highlight>
                <a:srgbClr val="FFFF00"/>
              </a:highlight>
              <a:latin typeface="Segoe UI"/>
              <a:ea typeface="Segoe UI"/>
              <a:cs typeface="Segoe UI"/>
            </a:endParaRPr>
          </a:p>
        </p:txBody>
      </p:sp>
      <p:sp>
        <p:nvSpPr>
          <p:cNvPr id="23" name="TextBox 23"/>
          <p:cNvSpPr txBox="1"/>
          <p:nvPr/>
        </p:nvSpPr>
        <p:spPr>
          <a:xfrm>
            <a:off x="1294396" y="3951286"/>
            <a:ext cx="3647734" cy="347916"/>
          </a:xfrm>
          <a:prstGeom prst="rect">
            <a:avLst/>
          </a:prstGeom>
        </p:spPr>
        <p:txBody>
          <a:bodyPr lIns="0" tIns="0" rIns="0" bIns="0" rtlCol="0" anchor="t">
            <a:spAutoFit/>
          </a:bodyPr>
          <a:lstStyle/>
          <a:p>
            <a:pPr algn="l">
              <a:lnSpc>
                <a:spcPts val="2879"/>
              </a:lnSpc>
            </a:pPr>
            <a:r>
              <a:rPr lang="en-US" sz="2350">
                <a:solidFill>
                  <a:srgbClr val="0A0A0A"/>
                </a:solidFill>
                <a:latin typeface="Segoe UI Semibold"/>
                <a:ea typeface="Segoe UI Semibold"/>
                <a:cs typeface="Segoe UI Semibold"/>
                <a:sym typeface="Segoe UI Semibold"/>
              </a:rPr>
              <a:t>AI features for BD</a:t>
            </a:r>
          </a:p>
        </p:txBody>
      </p:sp>
      <p:sp>
        <p:nvSpPr>
          <p:cNvPr id="24" name="TextBox 24"/>
          <p:cNvSpPr txBox="1"/>
          <p:nvPr/>
        </p:nvSpPr>
        <p:spPr>
          <a:xfrm>
            <a:off x="12376150" y="3941761"/>
            <a:ext cx="4289344" cy="371475"/>
          </a:xfrm>
          <a:prstGeom prst="rect">
            <a:avLst/>
          </a:prstGeom>
        </p:spPr>
        <p:txBody>
          <a:bodyPr lIns="0" tIns="0" rIns="0" bIns="0" rtlCol="0" anchor="t">
            <a:spAutoFit/>
          </a:bodyPr>
          <a:lstStyle/>
          <a:p>
            <a:pPr algn="l">
              <a:lnSpc>
                <a:spcPts val="2879"/>
              </a:lnSpc>
            </a:pPr>
            <a:r>
              <a:rPr lang="en-US" sz="2399">
                <a:solidFill>
                  <a:srgbClr val="0A0A0A"/>
                </a:solidFill>
                <a:latin typeface="Segoe UI"/>
                <a:ea typeface="Segoe UI"/>
                <a:cs typeface="Segoe UI"/>
                <a:sym typeface="Segoe UI"/>
              </a:rPr>
              <a:t>Fit with our AI plans</a:t>
            </a:r>
          </a:p>
        </p:txBody>
      </p:sp>
      <p:sp>
        <p:nvSpPr>
          <p:cNvPr id="25" name="TextBox 25"/>
          <p:cNvSpPr txBox="1"/>
          <p:nvPr/>
        </p:nvSpPr>
        <p:spPr>
          <a:xfrm>
            <a:off x="6828584" y="3941761"/>
            <a:ext cx="3784938" cy="347146"/>
          </a:xfrm>
          <a:prstGeom prst="rect">
            <a:avLst/>
          </a:prstGeom>
        </p:spPr>
        <p:txBody>
          <a:bodyPr lIns="0" tIns="0" rIns="0" bIns="0" rtlCol="0" anchor="t">
            <a:spAutoFit/>
          </a:bodyPr>
          <a:lstStyle/>
          <a:p>
            <a:pPr>
              <a:lnSpc>
                <a:spcPts val="2879"/>
              </a:lnSpc>
            </a:pPr>
            <a:r>
              <a:rPr lang="en-US" sz="2350">
                <a:solidFill>
                  <a:srgbClr val="0A0A0A"/>
                </a:solidFill>
                <a:latin typeface="Segoe UI"/>
                <a:ea typeface="Segoe UI"/>
                <a:cs typeface="Segoe UI"/>
                <a:sym typeface="Segoe UI"/>
              </a:rPr>
              <a:t>Advantages of using </a:t>
            </a:r>
            <a:r>
              <a:rPr lang="en-US" sz="2350">
                <a:solidFill>
                  <a:srgbClr val="0A0A0A"/>
                </a:solidFill>
                <a:highlight>
                  <a:srgbClr val="FFFF00"/>
                </a:highlight>
                <a:latin typeface="Segoe UI"/>
                <a:ea typeface="Segoe UI"/>
                <a:cs typeface="Segoe UI"/>
                <a:sym typeface="Segoe UI"/>
              </a:rPr>
              <a:t>[tool]</a:t>
            </a:r>
            <a:endParaRPr lang="en-US" sz="2350">
              <a:solidFill>
                <a:srgbClr val="0A0A0A"/>
              </a:solidFill>
              <a:highlight>
                <a:srgbClr val="FFFF00"/>
              </a:highlight>
              <a:latin typeface="Segoe UI"/>
              <a:ea typeface="Segoe UI"/>
              <a:cs typeface="Segoe UI"/>
            </a:endParaRPr>
          </a:p>
        </p:txBody>
      </p:sp>
      <p:sp>
        <p:nvSpPr>
          <p:cNvPr id="26" name="TextBox 26"/>
          <p:cNvSpPr txBox="1"/>
          <p:nvPr/>
        </p:nvSpPr>
        <p:spPr>
          <a:xfrm>
            <a:off x="9348030" y="9714387"/>
            <a:ext cx="8296673" cy="167546"/>
          </a:xfrm>
          <a:prstGeom prst="rect">
            <a:avLst/>
          </a:prstGeom>
        </p:spPr>
        <p:txBody>
          <a:bodyPr wrap="square" lIns="0" tIns="0" rIns="0" bIns="0" rtlCol="0" anchor="t">
            <a:spAutoFit/>
          </a:bodyPr>
          <a:lstStyle/>
          <a:p>
            <a:pPr algn="l">
              <a:lnSpc>
                <a:spcPts val="1400"/>
              </a:lnSpc>
            </a:pPr>
            <a:endParaRPr/>
          </a:p>
        </p:txBody>
      </p:sp>
      <p:sp>
        <p:nvSpPr>
          <p:cNvPr id="27" name="Freeform 27"/>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6"/>
            <a:stretch>
              <a:fillRect l="-216309" t="-142429" b="-241828"/>
            </a:stretch>
          </a:blipFill>
        </p:spPr>
        <p:txBody>
          <a:bodyPr/>
          <a:lstStyle/>
          <a:p>
            <a:endParaRPr lang="en-US"/>
          </a:p>
        </p:txBody>
      </p:sp>
      <p:sp>
        <p:nvSpPr>
          <p:cNvPr id="31" name="Rectangle: Diagonal Corners Rounded 30">
            <a:extLst>
              <a:ext uri="{FF2B5EF4-FFF2-40B4-BE49-F238E27FC236}">
                <a16:creationId xmlns:a16="http://schemas.microsoft.com/office/drawing/2014/main" id="{9368F5EE-6DED-12D2-9A2F-6CF4D64B7DAB}"/>
              </a:ext>
            </a:extLst>
          </p:cNvPr>
          <p:cNvSpPr/>
          <p:nvPr/>
        </p:nvSpPr>
        <p:spPr>
          <a:xfrm>
            <a:off x="14055332" y="8551198"/>
            <a:ext cx="4004416" cy="1504290"/>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400" b="1">
                <a:solidFill>
                  <a:srgbClr val="0F0E0D"/>
                </a:solidFill>
                <a:latin typeface="Segoe UI"/>
                <a:ea typeface="+mn-lt"/>
                <a:cs typeface="Segoe UI"/>
              </a:rPr>
              <a:t> </a:t>
            </a:r>
            <a:r>
              <a:rPr lang="en-GB" sz="1400">
                <a:solidFill>
                  <a:srgbClr val="0F0E0D"/>
                </a:solidFill>
                <a:latin typeface="Segoe UI"/>
                <a:ea typeface="+mn-lt"/>
                <a:cs typeface="Segoe UI"/>
              </a:rPr>
              <a:t>Text</a:t>
            </a:r>
            <a:r>
              <a:rPr lang="en-GB" sz="1400">
                <a:solidFill>
                  <a:srgbClr val="0F0E0D"/>
                </a:solidFill>
                <a:ea typeface="+mn-lt"/>
                <a:cs typeface="+mn-lt"/>
              </a:rPr>
              <a:t> references </a:t>
            </a:r>
            <a:r>
              <a:rPr lang="en-GB" sz="1400" err="1">
                <a:solidFill>
                  <a:srgbClr val="0F0E0D"/>
                </a:solidFill>
                <a:ea typeface="+mn-lt"/>
                <a:cs typeface="+mn-lt"/>
              </a:rPr>
              <a:t>Nexl's</a:t>
            </a:r>
            <a:r>
              <a:rPr lang="en-GB" sz="1400">
                <a:solidFill>
                  <a:srgbClr val="0F0E0D"/>
                </a:solidFill>
                <a:ea typeface="+mn-lt"/>
                <a:cs typeface="+mn-lt"/>
              </a:rPr>
              <a:t> features – replace if </a:t>
            </a:r>
            <a:r>
              <a:rPr lang="en-GB" sz="1400">
                <a:solidFill>
                  <a:srgbClr val="0F0E0D"/>
                </a:solidFill>
                <a:latin typeface="Segoe UI"/>
                <a:ea typeface="+mn-lt"/>
                <a:cs typeface="Segoe UI"/>
              </a:rPr>
              <a:t>using template for a different tool. Also replace</a:t>
            </a:r>
            <a:r>
              <a:rPr lang="en-GB" sz="1400">
                <a:solidFill>
                  <a:srgbClr val="0F0E0D"/>
                </a:solidFill>
                <a:ea typeface="+mn-lt"/>
                <a:cs typeface="+mn-lt"/>
              </a:rPr>
              <a:t> placeholder text in the third column with your firm's AI strategy and governance constraints.</a:t>
            </a:r>
            <a:endParaRPr lang="en-US">
              <a:ea typeface="+mn-lt"/>
              <a:cs typeface="+mn-lt"/>
            </a:endParaRPr>
          </a:p>
        </p:txBody>
      </p:sp>
      <p:sp>
        <p:nvSpPr>
          <p:cNvPr id="33" name="TextBox 24">
            <a:extLst>
              <a:ext uri="{FF2B5EF4-FFF2-40B4-BE49-F238E27FC236}">
                <a16:creationId xmlns:a16="http://schemas.microsoft.com/office/drawing/2014/main" id="{CA40357E-F2AA-5B1C-03D1-D842BAC274E0}"/>
              </a:ext>
            </a:extLst>
          </p:cNvPr>
          <p:cNvSpPr txBox="1"/>
          <p:nvPr/>
        </p:nvSpPr>
        <p:spPr>
          <a:xfrm>
            <a:off x="1028700" y="980250"/>
            <a:ext cx="3124200" cy="166712"/>
          </a:xfrm>
          <a:prstGeom prst="rect">
            <a:avLst/>
          </a:prstGeom>
        </p:spPr>
        <p:txBody>
          <a:bodyPr wrap="square" lIns="0" tIns="0" rIns="0" bIns="0" rtlCol="0" anchor="t">
            <a:spAutoFit/>
          </a:bodyPr>
          <a:lstStyle/>
          <a:p>
            <a:pPr>
              <a:lnSpc>
                <a:spcPts val="1344"/>
              </a:lnSpc>
            </a:pPr>
            <a:r>
              <a:rPr lang="en-US" sz="1350" spc="187">
                <a:solidFill>
                  <a:srgbClr val="F79A83"/>
                </a:solidFill>
                <a:latin typeface="Segoe UI"/>
                <a:ea typeface="Segoe UI"/>
                <a:cs typeface="Segoe UI"/>
                <a:sym typeface="Segoe UI"/>
              </a:rPr>
              <a:t>RECOMMENDED SOLUTION</a:t>
            </a:r>
            <a:endParaRPr lang="en-US" sz="1399" spc="187">
              <a:solidFill>
                <a:srgbClr val="F79A83"/>
              </a:solidFill>
              <a:latin typeface="Segoe UI"/>
              <a:ea typeface="Segoe UI"/>
              <a:cs typeface="Segoe UI"/>
              <a:sym typeface="Segoe U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6522" y="0"/>
            <a:ext cx="18294526" cy="2404870"/>
            <a:chOff x="0" y="0"/>
            <a:chExt cx="4986748" cy="633381"/>
          </a:xfrm>
        </p:grpSpPr>
        <p:sp>
          <p:nvSpPr>
            <p:cNvPr id="4" name="Freeform 4"/>
            <p:cNvSpPr/>
            <p:nvPr/>
          </p:nvSpPr>
          <p:spPr>
            <a:xfrm>
              <a:off x="0" y="0"/>
              <a:ext cx="4986748" cy="633381"/>
            </a:xfrm>
            <a:custGeom>
              <a:avLst/>
              <a:gdLst/>
              <a:ahLst/>
              <a:cxnLst/>
              <a:rect l="l" t="t" r="r" b="b"/>
              <a:pathLst>
                <a:path w="4986748" h="633381">
                  <a:moveTo>
                    <a:pt x="0" y="0"/>
                  </a:moveTo>
                  <a:lnTo>
                    <a:pt x="4986748" y="0"/>
                  </a:lnTo>
                  <a:lnTo>
                    <a:pt x="4986748" y="633381"/>
                  </a:lnTo>
                  <a:lnTo>
                    <a:pt x="0" y="633381"/>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5" name="TextBox 5"/>
            <p:cNvSpPr txBox="1"/>
            <p:nvPr/>
          </p:nvSpPr>
          <p:spPr>
            <a:xfrm>
              <a:off x="0" y="28575"/>
              <a:ext cx="4986747" cy="604806"/>
            </a:xfrm>
            <a:prstGeom prst="rect">
              <a:avLst/>
            </a:prstGeom>
          </p:spPr>
          <p:txBody>
            <a:bodyPr lIns="50800" tIns="50800" rIns="50800" bIns="50800" rtlCol="0" anchor="ctr"/>
            <a:lstStyle/>
            <a:p>
              <a:pPr algn="ctr">
                <a:lnSpc>
                  <a:spcPts val="1344"/>
                </a:lnSpc>
              </a:pPr>
              <a:endParaRPr/>
            </a:p>
          </p:txBody>
        </p:sp>
      </p:grpSp>
      <p:sp>
        <p:nvSpPr>
          <p:cNvPr id="6" name="TextBox 6"/>
          <p:cNvSpPr txBox="1"/>
          <p:nvPr/>
        </p:nvSpPr>
        <p:spPr>
          <a:xfrm>
            <a:off x="1028700" y="1384665"/>
            <a:ext cx="9796696" cy="567988"/>
          </a:xfrm>
          <a:prstGeom prst="rect">
            <a:avLst/>
          </a:prstGeom>
        </p:spPr>
        <p:txBody>
          <a:bodyPr lIns="0" tIns="0" rIns="0" bIns="0" rtlCol="0" anchor="t">
            <a:spAutoFit/>
          </a:bodyPr>
          <a:lstStyle/>
          <a:p>
            <a:pPr algn="l">
              <a:lnSpc>
                <a:spcPts val="4377"/>
              </a:lnSpc>
            </a:pPr>
            <a:r>
              <a:rPr lang="en-US" sz="3950" spc="-35">
                <a:solidFill>
                  <a:srgbClr val="FFFFFF"/>
                </a:solidFill>
                <a:latin typeface="Segoe UI"/>
                <a:cs typeface="Segoe UI"/>
                <a:sym typeface="Segoe UI"/>
              </a:rPr>
              <a:t>Cost</a:t>
            </a:r>
            <a:endParaRPr lang="en-US"/>
          </a:p>
        </p:txBody>
      </p:sp>
      <p:grpSp>
        <p:nvGrpSpPr>
          <p:cNvPr id="8" name="Group 8"/>
          <p:cNvGrpSpPr/>
          <p:nvPr/>
        </p:nvGrpSpPr>
        <p:grpSpPr>
          <a:xfrm>
            <a:off x="6425396" y="3852553"/>
            <a:ext cx="4400000" cy="2859055"/>
            <a:chOff x="0" y="0"/>
            <a:chExt cx="10464927" cy="7314189"/>
          </a:xfrm>
        </p:grpSpPr>
        <p:sp>
          <p:nvSpPr>
            <p:cNvPr id="9" name="Freeform 9"/>
            <p:cNvSpPr/>
            <p:nvPr/>
          </p:nvSpPr>
          <p:spPr>
            <a:xfrm>
              <a:off x="0" y="0"/>
              <a:ext cx="10464927" cy="7314189"/>
            </a:xfrm>
            <a:custGeom>
              <a:avLst/>
              <a:gdLst/>
              <a:ahLst/>
              <a:cxnLst/>
              <a:rect l="l" t="t" r="r" b="b"/>
              <a:pathLst>
                <a:path w="10464927" h="7314189">
                  <a:moveTo>
                    <a:pt x="152146" y="0"/>
                  </a:moveTo>
                  <a:cubicBezTo>
                    <a:pt x="68072" y="0"/>
                    <a:pt x="0" y="47228"/>
                    <a:pt x="0" y="105558"/>
                  </a:cubicBezTo>
                  <a:lnTo>
                    <a:pt x="0" y="7208624"/>
                  </a:lnTo>
                  <a:cubicBezTo>
                    <a:pt x="0" y="7266953"/>
                    <a:pt x="68072" y="7314189"/>
                    <a:pt x="152146" y="7314189"/>
                  </a:cubicBezTo>
                  <a:lnTo>
                    <a:pt x="10312781" y="7314189"/>
                  </a:lnTo>
                  <a:cubicBezTo>
                    <a:pt x="10396855" y="7314189"/>
                    <a:pt x="10464927" y="7266953"/>
                    <a:pt x="10464927" y="7208624"/>
                  </a:cubicBezTo>
                  <a:lnTo>
                    <a:pt x="10464927" y="105558"/>
                  </a:lnTo>
                  <a:cubicBezTo>
                    <a:pt x="10464927" y="47228"/>
                    <a:pt x="10396855" y="0"/>
                    <a:pt x="10312781" y="0"/>
                  </a:cubicBezTo>
                  <a:close/>
                </a:path>
              </a:pathLst>
            </a:custGeom>
            <a:solidFill>
              <a:srgbClr val="F5F3EF"/>
            </a:solidFill>
          </p:spPr>
          <p:txBody>
            <a:bodyPr/>
            <a:lstStyle/>
            <a:p>
              <a:endParaRPr lang="en-US"/>
            </a:p>
          </p:txBody>
        </p:sp>
      </p:grpSp>
      <p:sp>
        <p:nvSpPr>
          <p:cNvPr id="10" name="TextBox 10"/>
          <p:cNvSpPr txBox="1"/>
          <p:nvPr/>
        </p:nvSpPr>
        <p:spPr>
          <a:xfrm>
            <a:off x="6908160" y="4384380"/>
            <a:ext cx="2882764" cy="128240"/>
          </a:xfrm>
          <a:prstGeom prst="rect">
            <a:avLst/>
          </a:prstGeom>
        </p:spPr>
        <p:txBody>
          <a:bodyPr wrap="square" lIns="0" tIns="0" rIns="0" bIns="0" rtlCol="0" anchor="t">
            <a:spAutoFit/>
          </a:bodyPr>
          <a:lstStyle/>
          <a:p>
            <a:pPr algn="l">
              <a:lnSpc>
                <a:spcPts val="1003"/>
              </a:lnSpc>
            </a:pPr>
            <a:r>
              <a:rPr lang="en-US" sz="1045" spc="136">
                <a:solidFill>
                  <a:srgbClr val="8A8884"/>
                </a:solidFill>
                <a:latin typeface="Segoe UI"/>
                <a:ea typeface="Segoe UI"/>
                <a:cs typeface="Segoe UI"/>
                <a:sym typeface="Segoe UI"/>
              </a:rPr>
              <a:t>QUOTED ANNUAL SUBSCRIPTION FEE</a:t>
            </a:r>
          </a:p>
        </p:txBody>
      </p:sp>
      <p:sp>
        <p:nvSpPr>
          <p:cNvPr id="13" name="TextBox 13"/>
          <p:cNvSpPr txBox="1"/>
          <p:nvPr/>
        </p:nvSpPr>
        <p:spPr>
          <a:xfrm>
            <a:off x="6908160" y="4792471"/>
            <a:ext cx="4400000" cy="781983"/>
          </a:xfrm>
          <a:prstGeom prst="rect">
            <a:avLst/>
          </a:prstGeom>
        </p:spPr>
        <p:txBody>
          <a:bodyPr lIns="0" tIns="0" rIns="0" bIns="0" rtlCol="0" anchor="t">
            <a:spAutoFit/>
          </a:bodyPr>
          <a:lstStyle/>
          <a:p>
            <a:pPr algn="l">
              <a:lnSpc>
                <a:spcPts val="5743"/>
              </a:lnSpc>
            </a:pPr>
            <a:r>
              <a:rPr lang="en-US" sz="6105" spc="-99">
                <a:solidFill>
                  <a:srgbClr val="0F0E0D"/>
                </a:solidFill>
                <a:latin typeface="Segoe UI"/>
                <a:ea typeface="Segoe UI"/>
                <a:cs typeface="Segoe UI"/>
                <a:sym typeface="Segoe UI"/>
              </a:rPr>
              <a:t>$[000,000]</a:t>
            </a:r>
          </a:p>
        </p:txBody>
      </p:sp>
      <p:grpSp>
        <p:nvGrpSpPr>
          <p:cNvPr id="18" name="Group 18"/>
          <p:cNvGrpSpPr/>
          <p:nvPr/>
        </p:nvGrpSpPr>
        <p:grpSpPr>
          <a:xfrm>
            <a:off x="11308160" y="3890088"/>
            <a:ext cx="4537653" cy="2859055"/>
            <a:chOff x="0" y="0"/>
            <a:chExt cx="10464927" cy="7314189"/>
          </a:xfrm>
        </p:grpSpPr>
        <p:sp>
          <p:nvSpPr>
            <p:cNvPr id="19" name="Freeform 19"/>
            <p:cNvSpPr/>
            <p:nvPr/>
          </p:nvSpPr>
          <p:spPr>
            <a:xfrm>
              <a:off x="0" y="0"/>
              <a:ext cx="10464927" cy="7314189"/>
            </a:xfrm>
            <a:custGeom>
              <a:avLst/>
              <a:gdLst/>
              <a:ahLst/>
              <a:cxnLst/>
              <a:rect l="l" t="t" r="r" b="b"/>
              <a:pathLst>
                <a:path w="10464927" h="7314189">
                  <a:moveTo>
                    <a:pt x="152146" y="0"/>
                  </a:moveTo>
                  <a:cubicBezTo>
                    <a:pt x="68072" y="0"/>
                    <a:pt x="0" y="47228"/>
                    <a:pt x="0" y="105558"/>
                  </a:cubicBezTo>
                  <a:lnTo>
                    <a:pt x="0" y="7208624"/>
                  </a:lnTo>
                  <a:cubicBezTo>
                    <a:pt x="0" y="7266953"/>
                    <a:pt x="68072" y="7314189"/>
                    <a:pt x="152146" y="7314189"/>
                  </a:cubicBezTo>
                  <a:lnTo>
                    <a:pt x="10312781" y="7314189"/>
                  </a:lnTo>
                  <a:cubicBezTo>
                    <a:pt x="10396855" y="7314189"/>
                    <a:pt x="10464927" y="7266953"/>
                    <a:pt x="10464927" y="7208624"/>
                  </a:cubicBezTo>
                  <a:lnTo>
                    <a:pt x="10464927" y="105558"/>
                  </a:lnTo>
                  <a:cubicBezTo>
                    <a:pt x="10464927" y="47228"/>
                    <a:pt x="10396855" y="0"/>
                    <a:pt x="10312781" y="0"/>
                  </a:cubicBezTo>
                  <a:close/>
                </a:path>
              </a:pathLst>
            </a:custGeom>
            <a:solidFill>
              <a:srgbClr val="F5F3EF"/>
            </a:solidFill>
            <a:ln w="38100" cap="sq">
              <a:solidFill>
                <a:srgbClr val="9B2D12"/>
              </a:solidFill>
              <a:prstDash val="solid"/>
              <a:miter/>
            </a:ln>
          </p:spPr>
          <p:txBody>
            <a:bodyPr/>
            <a:lstStyle/>
            <a:p>
              <a:endParaRPr lang="en-US"/>
            </a:p>
          </p:txBody>
        </p:sp>
      </p:grpSp>
      <p:sp>
        <p:nvSpPr>
          <p:cNvPr id="20" name="TextBox 20"/>
          <p:cNvSpPr txBox="1"/>
          <p:nvPr/>
        </p:nvSpPr>
        <p:spPr>
          <a:xfrm>
            <a:off x="11790925" y="4382378"/>
            <a:ext cx="2900000" cy="128240"/>
          </a:xfrm>
          <a:prstGeom prst="rect">
            <a:avLst/>
          </a:prstGeom>
        </p:spPr>
        <p:txBody>
          <a:bodyPr lIns="0" tIns="0" rIns="0" bIns="0" rtlCol="0" anchor="t">
            <a:spAutoFit/>
          </a:bodyPr>
          <a:lstStyle/>
          <a:p>
            <a:pPr algn="l">
              <a:lnSpc>
                <a:spcPts val="1003"/>
              </a:lnSpc>
            </a:pPr>
            <a:r>
              <a:rPr lang="en-US" sz="1045" spc="136">
                <a:solidFill>
                  <a:srgbClr val="9B2D12"/>
                </a:solidFill>
                <a:latin typeface="Segoe UI"/>
                <a:ea typeface="Segoe UI"/>
                <a:cs typeface="Segoe UI"/>
                <a:sym typeface="Segoe UI"/>
              </a:rPr>
              <a:t>ESTIMATED ROI</a:t>
            </a:r>
          </a:p>
        </p:txBody>
      </p:sp>
      <p:sp>
        <p:nvSpPr>
          <p:cNvPr id="23" name="TextBox 23"/>
          <p:cNvSpPr txBox="1"/>
          <p:nvPr/>
        </p:nvSpPr>
        <p:spPr>
          <a:xfrm>
            <a:off x="11790925" y="4830006"/>
            <a:ext cx="4400000" cy="781983"/>
          </a:xfrm>
          <a:prstGeom prst="rect">
            <a:avLst/>
          </a:prstGeom>
        </p:spPr>
        <p:txBody>
          <a:bodyPr lIns="0" tIns="0" rIns="0" bIns="0" rtlCol="0" anchor="t">
            <a:spAutoFit/>
          </a:bodyPr>
          <a:lstStyle/>
          <a:p>
            <a:pPr algn="l">
              <a:lnSpc>
                <a:spcPts val="5743"/>
              </a:lnSpc>
            </a:pPr>
            <a:r>
              <a:rPr lang="en-US" sz="6105" spc="-99">
                <a:solidFill>
                  <a:srgbClr val="0F0E0D"/>
                </a:solidFill>
                <a:latin typeface="Segoe UI"/>
                <a:ea typeface="Segoe UI"/>
                <a:cs typeface="Segoe UI"/>
                <a:sym typeface="Segoe UI"/>
              </a:rPr>
              <a:t>$[000,000]</a:t>
            </a:r>
          </a:p>
        </p:txBody>
      </p:sp>
      <p:sp>
        <p:nvSpPr>
          <p:cNvPr id="28" name="Freeform 28"/>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3"/>
            <a:stretch>
              <a:fillRect l="-216309" t="-142429" b="-241828"/>
            </a:stretch>
          </a:blipFill>
        </p:spPr>
        <p:txBody>
          <a:bodyPr/>
          <a:lstStyle/>
          <a:p>
            <a:endParaRPr lang="en-US"/>
          </a:p>
        </p:txBody>
      </p:sp>
      <p:grpSp>
        <p:nvGrpSpPr>
          <p:cNvPr id="29" name="Group 8">
            <a:extLst>
              <a:ext uri="{FF2B5EF4-FFF2-40B4-BE49-F238E27FC236}">
                <a16:creationId xmlns:a16="http://schemas.microsoft.com/office/drawing/2014/main" id="{B9F59EA2-268B-D912-3740-5BBDBF7E756A}"/>
              </a:ext>
            </a:extLst>
          </p:cNvPr>
          <p:cNvGrpSpPr/>
          <p:nvPr/>
        </p:nvGrpSpPr>
        <p:grpSpPr>
          <a:xfrm>
            <a:off x="1382372" y="3890088"/>
            <a:ext cx="4400000" cy="2859055"/>
            <a:chOff x="0" y="0"/>
            <a:chExt cx="10464927" cy="7314189"/>
          </a:xfrm>
        </p:grpSpPr>
        <p:sp>
          <p:nvSpPr>
            <p:cNvPr id="30" name="Freeform 9">
              <a:extLst>
                <a:ext uri="{FF2B5EF4-FFF2-40B4-BE49-F238E27FC236}">
                  <a16:creationId xmlns:a16="http://schemas.microsoft.com/office/drawing/2014/main" id="{97B9C459-6CA8-1FCC-6575-B21920C9709B}"/>
                </a:ext>
              </a:extLst>
            </p:cNvPr>
            <p:cNvSpPr/>
            <p:nvPr/>
          </p:nvSpPr>
          <p:spPr>
            <a:xfrm>
              <a:off x="0" y="0"/>
              <a:ext cx="10464927" cy="7314189"/>
            </a:xfrm>
            <a:custGeom>
              <a:avLst/>
              <a:gdLst/>
              <a:ahLst/>
              <a:cxnLst/>
              <a:rect l="l" t="t" r="r" b="b"/>
              <a:pathLst>
                <a:path w="10464927" h="7314189">
                  <a:moveTo>
                    <a:pt x="152146" y="0"/>
                  </a:moveTo>
                  <a:cubicBezTo>
                    <a:pt x="68072" y="0"/>
                    <a:pt x="0" y="47228"/>
                    <a:pt x="0" y="105558"/>
                  </a:cubicBezTo>
                  <a:lnTo>
                    <a:pt x="0" y="7208624"/>
                  </a:lnTo>
                  <a:cubicBezTo>
                    <a:pt x="0" y="7266953"/>
                    <a:pt x="68072" y="7314189"/>
                    <a:pt x="152146" y="7314189"/>
                  </a:cubicBezTo>
                  <a:lnTo>
                    <a:pt x="10312781" y="7314189"/>
                  </a:lnTo>
                  <a:cubicBezTo>
                    <a:pt x="10396855" y="7314189"/>
                    <a:pt x="10464927" y="7266953"/>
                    <a:pt x="10464927" y="7208624"/>
                  </a:cubicBezTo>
                  <a:lnTo>
                    <a:pt x="10464927" y="105558"/>
                  </a:lnTo>
                  <a:cubicBezTo>
                    <a:pt x="10464927" y="47228"/>
                    <a:pt x="10396855" y="0"/>
                    <a:pt x="10312781" y="0"/>
                  </a:cubicBezTo>
                  <a:close/>
                </a:path>
              </a:pathLst>
            </a:custGeom>
            <a:solidFill>
              <a:srgbClr val="F5F3EF"/>
            </a:solidFill>
          </p:spPr>
          <p:txBody>
            <a:bodyPr/>
            <a:lstStyle/>
            <a:p>
              <a:endParaRPr lang="en-US"/>
            </a:p>
          </p:txBody>
        </p:sp>
      </p:grpSp>
      <p:sp>
        <p:nvSpPr>
          <p:cNvPr id="31" name="TextBox 10">
            <a:extLst>
              <a:ext uri="{FF2B5EF4-FFF2-40B4-BE49-F238E27FC236}">
                <a16:creationId xmlns:a16="http://schemas.microsoft.com/office/drawing/2014/main" id="{AC1F2F18-0D5D-697A-5F04-00ACCD498BBA}"/>
              </a:ext>
            </a:extLst>
          </p:cNvPr>
          <p:cNvSpPr txBox="1"/>
          <p:nvPr/>
        </p:nvSpPr>
        <p:spPr>
          <a:xfrm>
            <a:off x="1865136" y="4382378"/>
            <a:ext cx="2400000" cy="128240"/>
          </a:xfrm>
          <a:prstGeom prst="rect">
            <a:avLst/>
          </a:prstGeom>
        </p:spPr>
        <p:txBody>
          <a:bodyPr wrap="square" lIns="0" tIns="0" rIns="0" bIns="0" rtlCol="0" anchor="t">
            <a:spAutoFit/>
          </a:bodyPr>
          <a:lstStyle/>
          <a:p>
            <a:pPr algn="l">
              <a:lnSpc>
                <a:spcPts val="1003"/>
              </a:lnSpc>
            </a:pPr>
            <a:r>
              <a:rPr lang="en-US" sz="1045" spc="136">
                <a:solidFill>
                  <a:srgbClr val="8A8884"/>
                </a:solidFill>
                <a:latin typeface="Segoe UI"/>
                <a:ea typeface="Segoe UI"/>
                <a:cs typeface="Segoe UI"/>
                <a:sym typeface="Segoe UI"/>
              </a:rPr>
              <a:t>RECOMMENDED PLAN</a:t>
            </a:r>
          </a:p>
        </p:txBody>
      </p:sp>
      <p:sp>
        <p:nvSpPr>
          <p:cNvPr id="32" name="TextBox 13">
            <a:extLst>
              <a:ext uri="{FF2B5EF4-FFF2-40B4-BE49-F238E27FC236}">
                <a16:creationId xmlns:a16="http://schemas.microsoft.com/office/drawing/2014/main" id="{EF78040F-A8D6-07A7-F09F-EE9D2C44CF52}"/>
              </a:ext>
            </a:extLst>
          </p:cNvPr>
          <p:cNvSpPr txBox="1"/>
          <p:nvPr/>
        </p:nvSpPr>
        <p:spPr>
          <a:xfrm>
            <a:off x="1865136" y="4830006"/>
            <a:ext cx="4400000" cy="1461939"/>
          </a:xfrm>
          <a:prstGeom prst="rect">
            <a:avLst/>
          </a:prstGeom>
        </p:spPr>
        <p:txBody>
          <a:bodyPr lIns="0" tIns="0" rIns="0" bIns="0" rtlCol="0" anchor="t">
            <a:spAutoFit/>
          </a:bodyPr>
          <a:lstStyle/>
          <a:p>
            <a:pPr algn="l">
              <a:lnSpc>
                <a:spcPts val="5743"/>
              </a:lnSpc>
            </a:pPr>
            <a:r>
              <a:rPr lang="en-US" sz="6105" spc="-99">
                <a:solidFill>
                  <a:srgbClr val="0F0E0D"/>
                </a:solidFill>
                <a:latin typeface="Segoe UI"/>
                <a:ea typeface="Segoe UI"/>
                <a:cs typeface="Segoe UI"/>
                <a:sym typeface="Segoe UI"/>
              </a:rPr>
              <a:t>Plan </a:t>
            </a:r>
          </a:p>
          <a:p>
            <a:pPr algn="l">
              <a:lnSpc>
                <a:spcPts val="5743"/>
              </a:lnSpc>
            </a:pPr>
            <a:r>
              <a:rPr lang="en-US" sz="6105" spc="-99">
                <a:solidFill>
                  <a:srgbClr val="0F0E0D"/>
                </a:solidFill>
                <a:latin typeface="Segoe UI"/>
                <a:ea typeface="Segoe UI"/>
                <a:cs typeface="Segoe UI"/>
                <a:sym typeface="Segoe UI"/>
              </a:rPr>
              <a:t>name</a:t>
            </a:r>
          </a:p>
        </p:txBody>
      </p:sp>
      <p:sp>
        <p:nvSpPr>
          <p:cNvPr id="12" name="Rectangle: Diagonal Corners Rounded 11">
            <a:extLst>
              <a:ext uri="{FF2B5EF4-FFF2-40B4-BE49-F238E27FC236}">
                <a16:creationId xmlns:a16="http://schemas.microsoft.com/office/drawing/2014/main" id="{1088FF2C-F19D-7160-2B7E-322A1CCB559E}"/>
              </a:ext>
            </a:extLst>
          </p:cNvPr>
          <p:cNvSpPr/>
          <p:nvPr/>
        </p:nvSpPr>
        <p:spPr>
          <a:xfrm>
            <a:off x="14055332" y="8862925"/>
            <a:ext cx="4004416" cy="11925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400" b="1">
                <a:solidFill>
                  <a:srgbClr val="0F0E0D"/>
                </a:solidFill>
                <a:latin typeface="Segoe UI"/>
                <a:ea typeface="+mn-lt"/>
                <a:cs typeface="Segoe UI"/>
              </a:rPr>
              <a:t> </a:t>
            </a:r>
            <a:r>
              <a:rPr lang="en-GB" sz="1400">
                <a:solidFill>
                  <a:srgbClr val="0F0E0D"/>
                </a:solidFill>
                <a:ea typeface="+mn-lt"/>
                <a:cs typeface="+mn-lt"/>
              </a:rPr>
              <a:t>This slide is for you to show costs and estimated ROI. Positioning the tool cost against ROI will help with buy-in.</a:t>
            </a:r>
            <a:endParaRPr lang="en-US">
              <a:ea typeface="+mn-lt"/>
              <a:cs typeface="+mn-lt"/>
            </a:endParaRPr>
          </a:p>
        </p:txBody>
      </p:sp>
      <p:sp>
        <p:nvSpPr>
          <p:cNvPr id="15" name="TextBox 24">
            <a:extLst>
              <a:ext uri="{FF2B5EF4-FFF2-40B4-BE49-F238E27FC236}">
                <a16:creationId xmlns:a16="http://schemas.microsoft.com/office/drawing/2014/main" id="{93880BF4-425B-3070-ABCA-15691C1D61B8}"/>
              </a:ext>
            </a:extLst>
          </p:cNvPr>
          <p:cNvSpPr txBox="1"/>
          <p:nvPr/>
        </p:nvSpPr>
        <p:spPr>
          <a:xfrm>
            <a:off x="1028700" y="980250"/>
            <a:ext cx="3124200" cy="166712"/>
          </a:xfrm>
          <a:prstGeom prst="rect">
            <a:avLst/>
          </a:prstGeom>
        </p:spPr>
        <p:txBody>
          <a:bodyPr wrap="square" lIns="0" tIns="0" rIns="0" bIns="0" rtlCol="0" anchor="t">
            <a:spAutoFit/>
          </a:bodyPr>
          <a:lstStyle/>
          <a:p>
            <a:pPr>
              <a:lnSpc>
                <a:spcPts val="1344"/>
              </a:lnSpc>
            </a:pPr>
            <a:r>
              <a:rPr lang="en-US" sz="1350" spc="187">
                <a:solidFill>
                  <a:srgbClr val="F79A83"/>
                </a:solidFill>
                <a:latin typeface="Segoe UI"/>
                <a:ea typeface="Segoe UI"/>
                <a:cs typeface="Segoe UI"/>
                <a:sym typeface="Segoe UI"/>
              </a:rPr>
              <a:t>RECOMMENDED SOLUTION</a:t>
            </a:r>
            <a:endParaRPr lang="en-US" sz="1399" spc="187">
              <a:solidFill>
                <a:srgbClr val="F79A83"/>
              </a:solidFill>
              <a:latin typeface="Segoe UI"/>
              <a:ea typeface="Segoe UI"/>
              <a:cs typeface="Segoe UI"/>
              <a:sym typeface="Segoe U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0"/>
            <a:ext cx="18288004" cy="2404870"/>
            <a:chOff x="0" y="0"/>
            <a:chExt cx="4986748" cy="633381"/>
          </a:xfrm>
        </p:grpSpPr>
        <p:sp>
          <p:nvSpPr>
            <p:cNvPr id="4" name="Freeform 4"/>
            <p:cNvSpPr/>
            <p:nvPr/>
          </p:nvSpPr>
          <p:spPr>
            <a:xfrm>
              <a:off x="0" y="0"/>
              <a:ext cx="4986748" cy="633381"/>
            </a:xfrm>
            <a:custGeom>
              <a:avLst/>
              <a:gdLst/>
              <a:ahLst/>
              <a:cxnLst/>
              <a:rect l="l" t="t" r="r" b="b"/>
              <a:pathLst>
                <a:path w="4986748" h="633381">
                  <a:moveTo>
                    <a:pt x="0" y="0"/>
                  </a:moveTo>
                  <a:lnTo>
                    <a:pt x="4986748" y="0"/>
                  </a:lnTo>
                  <a:lnTo>
                    <a:pt x="4986748" y="633381"/>
                  </a:lnTo>
                  <a:lnTo>
                    <a:pt x="0" y="633381"/>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5" name="TextBox 5"/>
            <p:cNvSpPr txBox="1"/>
            <p:nvPr/>
          </p:nvSpPr>
          <p:spPr>
            <a:xfrm>
              <a:off x="0" y="28575"/>
              <a:ext cx="4986747" cy="604806"/>
            </a:xfrm>
            <a:prstGeom prst="rect">
              <a:avLst/>
            </a:prstGeom>
          </p:spPr>
          <p:txBody>
            <a:bodyPr lIns="50800" tIns="50800" rIns="50800" bIns="50800" rtlCol="0" anchor="ctr"/>
            <a:lstStyle/>
            <a:p>
              <a:pPr algn="ctr">
                <a:lnSpc>
                  <a:spcPts val="1344"/>
                </a:lnSpc>
              </a:pPr>
              <a:endParaRPr/>
            </a:p>
          </p:txBody>
        </p:sp>
      </p:grpSp>
      <p:sp>
        <p:nvSpPr>
          <p:cNvPr id="6" name="Freeform 6"/>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3"/>
            <a:stretch>
              <a:fillRect l="-216309" t="-142429" b="-241828"/>
            </a:stretch>
          </a:blipFill>
        </p:spPr>
        <p:txBody>
          <a:bodyPr/>
          <a:lstStyle/>
          <a:p>
            <a:endParaRPr lang="en-US"/>
          </a:p>
        </p:txBody>
      </p:sp>
      <p:grpSp>
        <p:nvGrpSpPr>
          <p:cNvPr id="7" name="Group 7"/>
          <p:cNvGrpSpPr/>
          <p:nvPr/>
        </p:nvGrpSpPr>
        <p:grpSpPr>
          <a:xfrm>
            <a:off x="887131" y="3306281"/>
            <a:ext cx="7876993" cy="1939705"/>
            <a:chOff x="0" y="0"/>
            <a:chExt cx="2074599" cy="510869"/>
          </a:xfrm>
        </p:grpSpPr>
        <p:sp>
          <p:nvSpPr>
            <p:cNvPr id="8" name="Freeform 8"/>
            <p:cNvSpPr/>
            <p:nvPr/>
          </p:nvSpPr>
          <p:spPr>
            <a:xfrm>
              <a:off x="0" y="0"/>
              <a:ext cx="2074599" cy="510869"/>
            </a:xfrm>
            <a:custGeom>
              <a:avLst/>
              <a:gdLst/>
              <a:ahLst/>
              <a:cxnLst/>
              <a:rect l="l" t="t" r="r" b="b"/>
              <a:pathLst>
                <a:path w="2074599" h="510869">
                  <a:moveTo>
                    <a:pt x="15726" y="0"/>
                  </a:moveTo>
                  <a:lnTo>
                    <a:pt x="2058873" y="0"/>
                  </a:lnTo>
                  <a:cubicBezTo>
                    <a:pt x="2067558" y="0"/>
                    <a:pt x="2074599" y="7041"/>
                    <a:pt x="2074599" y="15726"/>
                  </a:cubicBezTo>
                  <a:lnTo>
                    <a:pt x="2074599" y="495143"/>
                  </a:lnTo>
                  <a:cubicBezTo>
                    <a:pt x="2074599" y="503828"/>
                    <a:pt x="2067558" y="510869"/>
                    <a:pt x="2058873" y="510869"/>
                  </a:cubicBezTo>
                  <a:lnTo>
                    <a:pt x="15726" y="510869"/>
                  </a:lnTo>
                  <a:cubicBezTo>
                    <a:pt x="7041" y="510869"/>
                    <a:pt x="0" y="503828"/>
                    <a:pt x="0" y="495143"/>
                  </a:cubicBezTo>
                  <a:lnTo>
                    <a:pt x="0" y="15726"/>
                  </a:lnTo>
                  <a:cubicBezTo>
                    <a:pt x="0" y="7041"/>
                    <a:pt x="7041" y="0"/>
                    <a:pt x="15726" y="0"/>
                  </a:cubicBezTo>
                  <a:close/>
                </a:path>
              </a:pathLst>
            </a:custGeom>
            <a:solidFill>
              <a:srgbClr val="F5F3EF"/>
            </a:solidFill>
            <a:ln cap="sq">
              <a:noFill/>
              <a:prstDash val="sysDot"/>
              <a:miter/>
            </a:ln>
          </p:spPr>
          <p:txBody>
            <a:bodyPr/>
            <a:lstStyle/>
            <a:p>
              <a:endParaRPr lang="en-US"/>
            </a:p>
          </p:txBody>
        </p:sp>
        <p:sp>
          <p:nvSpPr>
            <p:cNvPr id="9" name="TextBox 9"/>
            <p:cNvSpPr txBox="1"/>
            <p:nvPr/>
          </p:nvSpPr>
          <p:spPr>
            <a:xfrm>
              <a:off x="0" y="38100"/>
              <a:ext cx="2074599" cy="472769"/>
            </a:xfrm>
            <a:prstGeom prst="rect">
              <a:avLst/>
            </a:prstGeom>
          </p:spPr>
          <p:txBody>
            <a:bodyPr lIns="50800" tIns="50800" rIns="50800" bIns="50800" rtlCol="0" anchor="ctr"/>
            <a:lstStyle/>
            <a:p>
              <a:pPr algn="ctr">
                <a:lnSpc>
                  <a:spcPts val="1471"/>
                </a:lnSpc>
              </a:pPr>
              <a:endParaRPr/>
            </a:p>
          </p:txBody>
        </p:sp>
      </p:grpSp>
      <p:sp>
        <p:nvSpPr>
          <p:cNvPr id="10" name="TextBox 10"/>
          <p:cNvSpPr txBox="1"/>
          <p:nvPr/>
        </p:nvSpPr>
        <p:spPr>
          <a:xfrm>
            <a:off x="1210207" y="3532720"/>
            <a:ext cx="6251146" cy="347916"/>
          </a:xfrm>
          <a:prstGeom prst="rect">
            <a:avLst/>
          </a:prstGeom>
        </p:spPr>
        <p:txBody>
          <a:bodyPr lIns="0" tIns="0" rIns="0" bIns="0" rtlCol="0" anchor="t">
            <a:spAutoFit/>
          </a:bodyPr>
          <a:lstStyle/>
          <a:p>
            <a:pPr algn="l">
              <a:lnSpc>
                <a:spcPts val="2903"/>
              </a:lnSpc>
            </a:pPr>
            <a:r>
              <a:rPr lang="en-US" sz="2350">
                <a:solidFill>
                  <a:srgbClr val="0F0E0D"/>
                </a:solidFill>
                <a:latin typeface="Segoe UI Semibold"/>
                <a:ea typeface="Segoe UI Semibold"/>
                <a:cs typeface="Segoe UI Semibold"/>
                <a:sym typeface="Segoe UI Semibold"/>
              </a:rPr>
              <a:t>60% partner adoption</a:t>
            </a:r>
            <a:endParaRPr lang="en-US" sz="2350">
              <a:solidFill>
                <a:srgbClr val="0F0E0D"/>
              </a:solidFill>
              <a:latin typeface="Segoe UI Semibold"/>
              <a:ea typeface="Segoe UI Semibold"/>
              <a:cs typeface="Segoe UI Semibold"/>
            </a:endParaRPr>
          </a:p>
        </p:txBody>
      </p:sp>
      <p:sp>
        <p:nvSpPr>
          <p:cNvPr id="11" name="TextBox 11"/>
          <p:cNvSpPr txBox="1"/>
          <p:nvPr/>
        </p:nvSpPr>
        <p:spPr>
          <a:xfrm>
            <a:off x="1210207" y="3996515"/>
            <a:ext cx="7199622" cy="486608"/>
          </a:xfrm>
          <a:prstGeom prst="rect">
            <a:avLst/>
          </a:prstGeom>
        </p:spPr>
        <p:txBody>
          <a:bodyPr lIns="0" tIns="0" rIns="0" bIns="0" rtlCol="0" anchor="t">
            <a:spAutoFit/>
          </a:bodyPr>
          <a:lstStyle/>
          <a:p>
            <a:pPr>
              <a:lnSpc>
                <a:spcPts val="1950"/>
              </a:lnSpc>
            </a:pPr>
            <a:r>
              <a:rPr lang="en-US" sz="1300">
                <a:solidFill>
                  <a:srgbClr val="2A2927"/>
                </a:solidFill>
                <a:ea typeface="+mn-lt"/>
                <a:cs typeface="+mn-lt"/>
                <a:sym typeface="Segoe UI"/>
              </a:rPr>
              <a:t>Lawyers pick up Nexl fast, because it's built around their daily workflows and lives in the tools they already use, Outlook and their mobile phone.</a:t>
            </a:r>
            <a:endParaRPr lang="en-US">
              <a:ea typeface="+mn-lt"/>
              <a:cs typeface="+mn-lt"/>
            </a:endParaRPr>
          </a:p>
        </p:txBody>
      </p:sp>
      <p:grpSp>
        <p:nvGrpSpPr>
          <p:cNvPr id="12" name="Group 12"/>
          <p:cNvGrpSpPr/>
          <p:nvPr/>
        </p:nvGrpSpPr>
        <p:grpSpPr>
          <a:xfrm>
            <a:off x="887131" y="5446011"/>
            <a:ext cx="7876993" cy="1939705"/>
            <a:chOff x="0" y="0"/>
            <a:chExt cx="2074599" cy="510869"/>
          </a:xfrm>
        </p:grpSpPr>
        <p:sp>
          <p:nvSpPr>
            <p:cNvPr id="13" name="Freeform 13"/>
            <p:cNvSpPr/>
            <p:nvPr/>
          </p:nvSpPr>
          <p:spPr>
            <a:xfrm>
              <a:off x="0" y="0"/>
              <a:ext cx="2074599" cy="510869"/>
            </a:xfrm>
            <a:custGeom>
              <a:avLst/>
              <a:gdLst/>
              <a:ahLst/>
              <a:cxnLst/>
              <a:rect l="l" t="t" r="r" b="b"/>
              <a:pathLst>
                <a:path w="2074599" h="510869">
                  <a:moveTo>
                    <a:pt x="15726" y="0"/>
                  </a:moveTo>
                  <a:lnTo>
                    <a:pt x="2058873" y="0"/>
                  </a:lnTo>
                  <a:cubicBezTo>
                    <a:pt x="2067558" y="0"/>
                    <a:pt x="2074599" y="7041"/>
                    <a:pt x="2074599" y="15726"/>
                  </a:cubicBezTo>
                  <a:lnTo>
                    <a:pt x="2074599" y="495143"/>
                  </a:lnTo>
                  <a:cubicBezTo>
                    <a:pt x="2074599" y="503828"/>
                    <a:pt x="2067558" y="510869"/>
                    <a:pt x="2058873" y="510869"/>
                  </a:cubicBezTo>
                  <a:lnTo>
                    <a:pt x="15726" y="510869"/>
                  </a:lnTo>
                  <a:cubicBezTo>
                    <a:pt x="7041" y="510869"/>
                    <a:pt x="0" y="503828"/>
                    <a:pt x="0" y="495143"/>
                  </a:cubicBezTo>
                  <a:lnTo>
                    <a:pt x="0" y="15726"/>
                  </a:lnTo>
                  <a:cubicBezTo>
                    <a:pt x="0" y="7041"/>
                    <a:pt x="7041" y="0"/>
                    <a:pt x="15726" y="0"/>
                  </a:cubicBezTo>
                  <a:close/>
                </a:path>
              </a:pathLst>
            </a:custGeom>
            <a:solidFill>
              <a:srgbClr val="F5F3EF"/>
            </a:solidFill>
            <a:ln cap="sq">
              <a:noFill/>
              <a:prstDash val="sysDot"/>
              <a:miter/>
            </a:ln>
          </p:spPr>
          <p:txBody>
            <a:bodyPr/>
            <a:lstStyle/>
            <a:p>
              <a:endParaRPr lang="en-US"/>
            </a:p>
          </p:txBody>
        </p:sp>
        <p:sp>
          <p:nvSpPr>
            <p:cNvPr id="14" name="TextBox 14"/>
            <p:cNvSpPr txBox="1"/>
            <p:nvPr/>
          </p:nvSpPr>
          <p:spPr>
            <a:xfrm>
              <a:off x="0" y="38100"/>
              <a:ext cx="2074599" cy="472769"/>
            </a:xfrm>
            <a:prstGeom prst="rect">
              <a:avLst/>
            </a:prstGeom>
          </p:spPr>
          <p:txBody>
            <a:bodyPr lIns="50800" tIns="50800" rIns="50800" bIns="50800" rtlCol="0" anchor="ctr"/>
            <a:lstStyle/>
            <a:p>
              <a:pPr algn="ctr">
                <a:lnSpc>
                  <a:spcPts val="1471"/>
                </a:lnSpc>
              </a:pPr>
              <a:endParaRPr/>
            </a:p>
          </p:txBody>
        </p:sp>
      </p:grpSp>
      <p:sp>
        <p:nvSpPr>
          <p:cNvPr id="15" name="TextBox 15"/>
          <p:cNvSpPr txBox="1"/>
          <p:nvPr/>
        </p:nvSpPr>
        <p:spPr>
          <a:xfrm>
            <a:off x="1210207" y="5641054"/>
            <a:ext cx="6291522" cy="347916"/>
          </a:xfrm>
          <a:prstGeom prst="rect">
            <a:avLst/>
          </a:prstGeom>
        </p:spPr>
        <p:txBody>
          <a:bodyPr lIns="0" tIns="0" rIns="0" bIns="0" rtlCol="0" anchor="t">
            <a:spAutoFit/>
          </a:bodyPr>
          <a:lstStyle/>
          <a:p>
            <a:pPr algn="l">
              <a:lnSpc>
                <a:spcPts val="2903"/>
              </a:lnSpc>
            </a:pPr>
            <a:r>
              <a:rPr lang="en-US" sz="2350">
                <a:solidFill>
                  <a:srgbClr val="0F0E0D"/>
                </a:solidFill>
                <a:latin typeface="Segoe UI Semibold"/>
                <a:ea typeface="Segoe UI Semibold"/>
                <a:cs typeface="Segoe UI Semibold"/>
                <a:sym typeface="Segoe UI Semibold"/>
              </a:rPr>
              <a:t>3 tools consolidated into 1</a:t>
            </a:r>
            <a:endParaRPr lang="en-US" sz="2350">
              <a:solidFill>
                <a:srgbClr val="0F0E0D"/>
              </a:solidFill>
              <a:latin typeface="Segoe UI Semibold"/>
              <a:ea typeface="Segoe UI Semibold"/>
              <a:cs typeface="Segoe UI Semibold"/>
            </a:endParaRPr>
          </a:p>
        </p:txBody>
      </p:sp>
      <p:sp>
        <p:nvSpPr>
          <p:cNvPr id="16" name="TextBox 16"/>
          <p:cNvSpPr txBox="1"/>
          <p:nvPr/>
        </p:nvSpPr>
        <p:spPr>
          <a:xfrm>
            <a:off x="1210207" y="6161999"/>
            <a:ext cx="7187166" cy="486608"/>
          </a:xfrm>
          <a:prstGeom prst="rect">
            <a:avLst/>
          </a:prstGeom>
        </p:spPr>
        <p:txBody>
          <a:bodyPr lIns="0" tIns="0" rIns="0" bIns="0" rtlCol="0" anchor="t">
            <a:spAutoFit/>
          </a:bodyPr>
          <a:lstStyle/>
          <a:p>
            <a:pPr>
              <a:lnSpc>
                <a:spcPts val="1950"/>
              </a:lnSpc>
            </a:pPr>
            <a:r>
              <a:rPr lang="en-US" sz="1300">
                <a:solidFill>
                  <a:srgbClr val="2A2927"/>
                </a:solidFill>
                <a:ea typeface="+mn-lt"/>
                <a:cs typeface="+mn-lt"/>
                <a:sym typeface="Segoe UI"/>
              </a:rPr>
              <a:t>Remove data silos by replacing separate CRM, event and email marketing, workspaces, and relationship intelligence tools with one connected platform.</a:t>
            </a:r>
            <a:endParaRPr lang="en-US">
              <a:ea typeface="+mn-lt"/>
              <a:cs typeface="+mn-lt"/>
            </a:endParaRPr>
          </a:p>
        </p:txBody>
      </p:sp>
      <p:grpSp>
        <p:nvGrpSpPr>
          <p:cNvPr id="17" name="Group 17"/>
          <p:cNvGrpSpPr/>
          <p:nvPr/>
        </p:nvGrpSpPr>
        <p:grpSpPr>
          <a:xfrm>
            <a:off x="887131" y="7585741"/>
            <a:ext cx="7876993" cy="1942069"/>
            <a:chOff x="0" y="0"/>
            <a:chExt cx="2074599" cy="511492"/>
          </a:xfrm>
        </p:grpSpPr>
        <p:sp>
          <p:nvSpPr>
            <p:cNvPr id="18" name="Freeform 18"/>
            <p:cNvSpPr/>
            <p:nvPr/>
          </p:nvSpPr>
          <p:spPr>
            <a:xfrm>
              <a:off x="0" y="0"/>
              <a:ext cx="2074599" cy="511492"/>
            </a:xfrm>
            <a:custGeom>
              <a:avLst/>
              <a:gdLst/>
              <a:ahLst/>
              <a:cxnLst/>
              <a:rect l="l" t="t" r="r" b="b"/>
              <a:pathLst>
                <a:path w="2074599" h="511492">
                  <a:moveTo>
                    <a:pt x="15726" y="0"/>
                  </a:moveTo>
                  <a:lnTo>
                    <a:pt x="2058873" y="0"/>
                  </a:lnTo>
                  <a:cubicBezTo>
                    <a:pt x="2067558" y="0"/>
                    <a:pt x="2074599" y="7041"/>
                    <a:pt x="2074599" y="15726"/>
                  </a:cubicBezTo>
                  <a:lnTo>
                    <a:pt x="2074599" y="495766"/>
                  </a:lnTo>
                  <a:cubicBezTo>
                    <a:pt x="2074599" y="504451"/>
                    <a:pt x="2067558" y="511492"/>
                    <a:pt x="2058873" y="511492"/>
                  </a:cubicBezTo>
                  <a:lnTo>
                    <a:pt x="15726" y="511492"/>
                  </a:lnTo>
                  <a:cubicBezTo>
                    <a:pt x="7041" y="511492"/>
                    <a:pt x="0" y="504451"/>
                    <a:pt x="0" y="495766"/>
                  </a:cubicBezTo>
                  <a:lnTo>
                    <a:pt x="0" y="15726"/>
                  </a:lnTo>
                  <a:cubicBezTo>
                    <a:pt x="0" y="7041"/>
                    <a:pt x="7041" y="0"/>
                    <a:pt x="15726" y="0"/>
                  </a:cubicBezTo>
                  <a:close/>
                </a:path>
              </a:pathLst>
            </a:custGeom>
            <a:solidFill>
              <a:srgbClr val="F5F3EF"/>
            </a:solidFill>
            <a:ln cap="sq">
              <a:noFill/>
              <a:prstDash val="sysDot"/>
              <a:miter/>
            </a:ln>
          </p:spPr>
          <p:txBody>
            <a:bodyPr/>
            <a:lstStyle/>
            <a:p>
              <a:endParaRPr lang="en-US"/>
            </a:p>
          </p:txBody>
        </p:sp>
        <p:sp>
          <p:nvSpPr>
            <p:cNvPr id="19" name="TextBox 19"/>
            <p:cNvSpPr txBox="1"/>
            <p:nvPr/>
          </p:nvSpPr>
          <p:spPr>
            <a:xfrm>
              <a:off x="0" y="38100"/>
              <a:ext cx="2074599" cy="473392"/>
            </a:xfrm>
            <a:prstGeom prst="rect">
              <a:avLst/>
            </a:prstGeom>
          </p:spPr>
          <p:txBody>
            <a:bodyPr lIns="50800" tIns="50800" rIns="50800" bIns="50800" rtlCol="0" anchor="ctr"/>
            <a:lstStyle/>
            <a:p>
              <a:pPr algn="ctr">
                <a:lnSpc>
                  <a:spcPts val="1471"/>
                </a:lnSpc>
              </a:pPr>
              <a:endParaRPr/>
            </a:p>
          </p:txBody>
        </p:sp>
      </p:grpSp>
      <p:sp>
        <p:nvSpPr>
          <p:cNvPr id="20" name="TextBox 20"/>
          <p:cNvSpPr txBox="1"/>
          <p:nvPr/>
        </p:nvSpPr>
        <p:spPr>
          <a:xfrm>
            <a:off x="1210207" y="7788645"/>
            <a:ext cx="7405202" cy="347852"/>
          </a:xfrm>
          <a:prstGeom prst="rect">
            <a:avLst/>
          </a:prstGeom>
        </p:spPr>
        <p:txBody>
          <a:bodyPr lIns="0" tIns="0" rIns="0" bIns="0" rtlCol="0" anchor="t">
            <a:spAutoFit/>
          </a:bodyPr>
          <a:lstStyle/>
          <a:p>
            <a:pPr>
              <a:lnSpc>
                <a:spcPts val="2903"/>
              </a:lnSpc>
            </a:pPr>
            <a:r>
              <a:rPr lang="en-US" sz="2350">
                <a:solidFill>
                  <a:srgbClr val="0F0E0D"/>
                </a:solidFill>
                <a:latin typeface="Segoe UI Semibold"/>
                <a:cs typeface="Segoe UI Semibold"/>
                <a:sym typeface="Segoe UI Semibold"/>
              </a:rPr>
              <a:t>Up and running in as little as a week</a:t>
            </a:r>
            <a:endParaRPr lang="en-US"/>
          </a:p>
        </p:txBody>
      </p:sp>
      <p:sp>
        <p:nvSpPr>
          <p:cNvPr id="21" name="TextBox 21"/>
          <p:cNvSpPr txBox="1"/>
          <p:nvPr/>
        </p:nvSpPr>
        <p:spPr>
          <a:xfrm>
            <a:off x="1210207" y="8252440"/>
            <a:ext cx="7199622" cy="743089"/>
          </a:xfrm>
          <a:prstGeom prst="rect">
            <a:avLst/>
          </a:prstGeom>
        </p:spPr>
        <p:txBody>
          <a:bodyPr lIns="0" tIns="0" rIns="0" bIns="0" rtlCol="0" anchor="t">
            <a:spAutoFit/>
          </a:bodyPr>
          <a:lstStyle/>
          <a:p>
            <a:pPr>
              <a:lnSpc>
                <a:spcPts val="1950"/>
              </a:lnSpc>
            </a:pPr>
            <a:r>
              <a:rPr lang="en-US" sz="1300" err="1">
                <a:solidFill>
                  <a:srgbClr val="2A2927"/>
                </a:solidFill>
                <a:ea typeface="+mn-lt"/>
                <a:cs typeface="+mn-lt"/>
                <a:sym typeface="Segoe UI"/>
              </a:rPr>
              <a:t>Nexl's</a:t>
            </a:r>
            <a:r>
              <a:rPr lang="en-US" sz="1300">
                <a:solidFill>
                  <a:srgbClr val="2A2927"/>
                </a:solidFill>
                <a:ea typeface="+mn-lt"/>
                <a:cs typeface="+mn-lt"/>
                <a:sym typeface="Segoe UI"/>
              </a:rPr>
              <a:t> team handles implementation and adapts it to how your firm already works, so most firms have a live, firmwide relationship map within a week, ready to put BD and marketing strategy into action.</a:t>
            </a:r>
            <a:endParaRPr lang="en-US">
              <a:ea typeface="+mn-lt"/>
              <a:cs typeface="+mn-lt"/>
            </a:endParaRPr>
          </a:p>
        </p:txBody>
      </p:sp>
      <p:sp>
        <p:nvSpPr>
          <p:cNvPr id="23" name="TextBox 23"/>
          <p:cNvSpPr txBox="1"/>
          <p:nvPr/>
        </p:nvSpPr>
        <p:spPr>
          <a:xfrm>
            <a:off x="1028700" y="1384665"/>
            <a:ext cx="9796696" cy="567988"/>
          </a:xfrm>
          <a:prstGeom prst="rect">
            <a:avLst/>
          </a:prstGeom>
        </p:spPr>
        <p:txBody>
          <a:bodyPr lIns="0" tIns="0" rIns="0" bIns="0" rtlCol="0" anchor="t">
            <a:spAutoFit/>
          </a:bodyPr>
          <a:lstStyle/>
          <a:p>
            <a:pPr algn="l">
              <a:lnSpc>
                <a:spcPts val="4377"/>
              </a:lnSpc>
            </a:pPr>
            <a:r>
              <a:rPr lang="en-US" sz="3999" spc="-35">
                <a:solidFill>
                  <a:srgbClr val="FFFFFF"/>
                </a:solidFill>
                <a:latin typeface="Segoe UI"/>
                <a:ea typeface="Segoe UI"/>
                <a:cs typeface="Segoe UI"/>
                <a:sym typeface="Segoe UI"/>
              </a:rPr>
              <a:t>ROI estimations</a:t>
            </a:r>
          </a:p>
        </p:txBody>
      </p:sp>
      <p:sp>
        <p:nvSpPr>
          <p:cNvPr id="22" name="TextBox 23">
            <a:extLst>
              <a:ext uri="{FF2B5EF4-FFF2-40B4-BE49-F238E27FC236}">
                <a16:creationId xmlns:a16="http://schemas.microsoft.com/office/drawing/2014/main" id="{85F1E3FF-8E26-9547-13DD-D8FFDE0FE82E}"/>
              </a:ext>
            </a:extLst>
          </p:cNvPr>
          <p:cNvSpPr txBox="1"/>
          <p:nvPr/>
        </p:nvSpPr>
        <p:spPr>
          <a:xfrm>
            <a:off x="1028700" y="2681130"/>
            <a:ext cx="7726165" cy="347146"/>
          </a:xfrm>
          <a:prstGeom prst="rect">
            <a:avLst/>
          </a:prstGeom>
        </p:spPr>
        <p:txBody>
          <a:bodyPr wrap="square" lIns="0" tIns="0" rIns="0" bIns="0" rtlCol="0" anchor="t">
            <a:spAutoFit/>
          </a:bodyPr>
          <a:lstStyle/>
          <a:p>
            <a:pPr>
              <a:lnSpc>
                <a:spcPts val="2879"/>
              </a:lnSpc>
            </a:pPr>
            <a:r>
              <a:rPr lang="en-US" sz="2350" err="1">
                <a:solidFill>
                  <a:srgbClr val="0A0A0A"/>
                </a:solidFill>
                <a:latin typeface="Segoe UI Semibold"/>
                <a:cs typeface="Segoe UI Semibold"/>
                <a:sym typeface="Segoe UI Semibold"/>
              </a:rPr>
              <a:t>Nexl</a:t>
            </a:r>
            <a:r>
              <a:rPr lang="en-US" sz="2350">
                <a:solidFill>
                  <a:srgbClr val="0A0A0A"/>
                </a:solidFill>
                <a:latin typeface="Segoe UI Semibold"/>
                <a:cs typeface="Segoe UI Semibold"/>
                <a:sym typeface="Segoe UI Semibold"/>
              </a:rPr>
              <a:t> customers report:</a:t>
            </a:r>
            <a:endParaRPr lang="en-US" sz="2350">
              <a:solidFill>
                <a:srgbClr val="0A0A0A"/>
              </a:solidFill>
              <a:latin typeface="Segoe UI Semibold"/>
              <a:cs typeface="Segoe UI Semibold"/>
            </a:endParaRPr>
          </a:p>
        </p:txBody>
      </p:sp>
      <p:sp>
        <p:nvSpPr>
          <p:cNvPr id="29" name="TextBox 24">
            <a:extLst>
              <a:ext uri="{FF2B5EF4-FFF2-40B4-BE49-F238E27FC236}">
                <a16:creationId xmlns:a16="http://schemas.microsoft.com/office/drawing/2014/main" id="{D5A802B2-FC21-C391-49F5-1FA835C3C2CE}"/>
              </a:ext>
            </a:extLst>
          </p:cNvPr>
          <p:cNvSpPr txBox="1"/>
          <p:nvPr/>
        </p:nvSpPr>
        <p:spPr>
          <a:xfrm>
            <a:off x="1028700" y="980250"/>
            <a:ext cx="3124200" cy="166712"/>
          </a:xfrm>
          <a:prstGeom prst="rect">
            <a:avLst/>
          </a:prstGeom>
        </p:spPr>
        <p:txBody>
          <a:bodyPr wrap="square" lIns="0" tIns="0" rIns="0" bIns="0" rtlCol="0" anchor="t">
            <a:spAutoFit/>
          </a:bodyPr>
          <a:lstStyle/>
          <a:p>
            <a:pPr>
              <a:lnSpc>
                <a:spcPts val="1344"/>
              </a:lnSpc>
            </a:pPr>
            <a:r>
              <a:rPr lang="en-US" sz="1350" spc="187">
                <a:solidFill>
                  <a:srgbClr val="F79A83"/>
                </a:solidFill>
                <a:latin typeface="Segoe UI"/>
                <a:ea typeface="Segoe UI"/>
                <a:cs typeface="Segoe UI"/>
                <a:sym typeface="Segoe UI"/>
              </a:rPr>
              <a:t>RECOMMENDED SOLUTION</a:t>
            </a:r>
            <a:endParaRPr lang="en-US" sz="1399" spc="187">
              <a:solidFill>
                <a:srgbClr val="F79A83"/>
              </a:solidFill>
              <a:latin typeface="Segoe UI"/>
              <a:ea typeface="Segoe UI"/>
              <a:cs typeface="Segoe UI"/>
              <a:sym typeface="Segoe UI"/>
            </a:endParaRPr>
          </a:p>
        </p:txBody>
      </p:sp>
      <p:grpSp>
        <p:nvGrpSpPr>
          <p:cNvPr id="25" name="Group 24">
            <a:extLst>
              <a:ext uri="{FF2B5EF4-FFF2-40B4-BE49-F238E27FC236}">
                <a16:creationId xmlns:a16="http://schemas.microsoft.com/office/drawing/2014/main" id="{0F0C55E5-3177-69D9-C942-C646936BC1E0}"/>
              </a:ext>
            </a:extLst>
          </p:cNvPr>
          <p:cNvGrpSpPr/>
          <p:nvPr/>
        </p:nvGrpSpPr>
        <p:grpSpPr>
          <a:xfrm>
            <a:off x="9523877" y="2404870"/>
            <a:ext cx="8764125" cy="7882130"/>
            <a:chOff x="9523877" y="2404870"/>
            <a:chExt cx="8764125" cy="7882130"/>
          </a:xfrm>
        </p:grpSpPr>
        <p:pic>
          <p:nvPicPr>
            <p:cNvPr id="26" name="Picture 25">
              <a:extLst>
                <a:ext uri="{FF2B5EF4-FFF2-40B4-BE49-F238E27FC236}">
                  <a16:creationId xmlns:a16="http://schemas.microsoft.com/office/drawing/2014/main" id="{ED9E0612-1340-1C61-DF7B-AD5A5E7528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877" y="2404870"/>
              <a:ext cx="8764125" cy="7882130"/>
            </a:xfrm>
            <a:prstGeom prst="rect">
              <a:avLst/>
            </a:prstGeom>
          </p:spPr>
        </p:pic>
        <p:sp>
          <p:nvSpPr>
            <p:cNvPr id="24" name="Rectangle: Rounded Corners 23">
              <a:extLst>
                <a:ext uri="{FF2B5EF4-FFF2-40B4-BE49-F238E27FC236}">
                  <a16:creationId xmlns:a16="http://schemas.microsoft.com/office/drawing/2014/main" id="{88DB6FD4-BD17-03A9-FCD0-CC9DAB8035BB}"/>
                </a:ext>
              </a:extLst>
            </p:cNvPr>
            <p:cNvSpPr/>
            <p:nvPr/>
          </p:nvSpPr>
          <p:spPr>
            <a:xfrm>
              <a:off x="10220719" y="5249835"/>
              <a:ext cx="7382918" cy="1558853"/>
            </a:xfrm>
            <a:prstGeom prst="roundRect">
              <a:avLst/>
            </a:prstGeom>
            <a:solidFill>
              <a:srgbClr val="F47A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cs typeface="Segoe UI"/>
                </a:rPr>
                <a:t>As a firm with 50 partners and a BD and marketing team of 4, your estimated ROI with </a:t>
              </a:r>
              <a:r>
                <a:rPr lang="en-GB" err="1">
                  <a:solidFill>
                    <a:schemeClr val="tx1"/>
                  </a:solidFill>
                  <a:cs typeface="Segoe UI"/>
                </a:rPr>
                <a:t>Nexl</a:t>
              </a:r>
              <a:r>
                <a:rPr lang="en-GB">
                  <a:solidFill>
                    <a:schemeClr val="tx1"/>
                  </a:solidFill>
                  <a:cs typeface="Segoe UI"/>
                </a:rPr>
                <a:t> is...</a:t>
              </a:r>
            </a:p>
            <a:p>
              <a:endParaRPr lang="en-GB">
                <a:solidFill>
                  <a:schemeClr val="tx1"/>
                </a:solidFill>
                <a:cs typeface="Segoe UI"/>
              </a:endParaRPr>
            </a:p>
            <a:p>
              <a:r>
                <a:rPr lang="en-GB" sz="1100" i="1">
                  <a:solidFill>
                    <a:schemeClr val="tx1"/>
                  </a:solidFill>
                  <a:cs typeface="Segoe UI"/>
                </a:rPr>
                <a:t>Ask your </a:t>
              </a:r>
              <a:r>
                <a:rPr lang="en-GB" sz="1100" i="1" err="1">
                  <a:solidFill>
                    <a:schemeClr val="tx1"/>
                  </a:solidFill>
                  <a:cs typeface="Segoe UI"/>
                </a:rPr>
                <a:t>Nexl</a:t>
              </a:r>
              <a:r>
                <a:rPr lang="en-GB" sz="1100" i="1">
                  <a:solidFill>
                    <a:schemeClr val="tx1"/>
                  </a:solidFill>
                  <a:cs typeface="Segoe UI"/>
                </a:rPr>
                <a:t> contact for a custom calculation for your firm</a:t>
              </a:r>
            </a:p>
          </p:txBody>
        </p:sp>
      </p:grpSp>
      <p:sp>
        <p:nvSpPr>
          <p:cNvPr id="31" name="Rectangle: Diagonal Corners Rounded 30">
            <a:extLst>
              <a:ext uri="{FF2B5EF4-FFF2-40B4-BE49-F238E27FC236}">
                <a16:creationId xmlns:a16="http://schemas.microsoft.com/office/drawing/2014/main" id="{05F2CA40-14C5-BEAB-F71E-A3E14E4F9395}"/>
              </a:ext>
            </a:extLst>
          </p:cNvPr>
          <p:cNvSpPr/>
          <p:nvPr/>
        </p:nvSpPr>
        <p:spPr>
          <a:xfrm>
            <a:off x="14055332" y="8862925"/>
            <a:ext cx="4004416" cy="11925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400" b="1">
                <a:solidFill>
                  <a:srgbClr val="0F0E0D"/>
                </a:solidFill>
                <a:latin typeface="Segoe UI"/>
                <a:ea typeface="+mn-lt"/>
                <a:cs typeface="Segoe UI"/>
              </a:rPr>
              <a:t> </a:t>
            </a:r>
            <a:r>
              <a:rPr lang="en-GB" sz="1400">
                <a:solidFill>
                  <a:srgbClr val="0F0E0D"/>
                </a:solidFill>
                <a:ea typeface="+mn-lt"/>
                <a:cs typeface="+mn-lt"/>
              </a:rPr>
              <a:t>This slide is an example of what </a:t>
            </a:r>
            <a:r>
              <a:rPr lang="en-GB" sz="1400" err="1">
                <a:solidFill>
                  <a:srgbClr val="0F0E0D"/>
                </a:solidFill>
                <a:ea typeface="+mn-lt"/>
                <a:cs typeface="+mn-lt"/>
              </a:rPr>
              <a:t>Nexl</a:t>
            </a:r>
            <a:r>
              <a:rPr lang="en-GB" sz="1400">
                <a:solidFill>
                  <a:srgbClr val="0F0E0D"/>
                </a:solidFill>
                <a:ea typeface="+mn-lt"/>
                <a:cs typeface="+mn-lt"/>
              </a:rPr>
              <a:t> provides to help buyers show ROI. Ask your contact at </a:t>
            </a:r>
            <a:r>
              <a:rPr lang="en-GB" sz="1400" err="1">
                <a:solidFill>
                  <a:srgbClr val="0F0E0D"/>
                </a:solidFill>
                <a:ea typeface="+mn-lt"/>
                <a:cs typeface="+mn-lt"/>
              </a:rPr>
              <a:t>Nexl</a:t>
            </a:r>
            <a:r>
              <a:rPr lang="en-GB" sz="1400">
                <a:solidFill>
                  <a:srgbClr val="0F0E0D"/>
                </a:solidFill>
                <a:ea typeface="+mn-lt"/>
                <a:cs typeface="+mn-lt"/>
              </a:rPr>
              <a:t> or your preferred vendor for a custom ROI calculation. </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450514"/>
            <a:chOff x="0" y="0"/>
            <a:chExt cx="4816593" cy="645403"/>
          </a:xfrm>
        </p:grpSpPr>
        <p:sp>
          <p:nvSpPr>
            <p:cNvPr id="3" name="Freeform 3"/>
            <p:cNvSpPr/>
            <p:nvPr/>
          </p:nvSpPr>
          <p:spPr>
            <a:xfrm>
              <a:off x="0" y="0"/>
              <a:ext cx="4816592" cy="645403"/>
            </a:xfrm>
            <a:custGeom>
              <a:avLst/>
              <a:gdLst/>
              <a:ahLst/>
              <a:cxnLst/>
              <a:rect l="l" t="t" r="r" b="b"/>
              <a:pathLst>
                <a:path w="4816592" h="645403">
                  <a:moveTo>
                    <a:pt x="0" y="0"/>
                  </a:moveTo>
                  <a:lnTo>
                    <a:pt x="4816592" y="0"/>
                  </a:lnTo>
                  <a:lnTo>
                    <a:pt x="4816592" y="645403"/>
                  </a:lnTo>
                  <a:lnTo>
                    <a:pt x="0" y="645403"/>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4" name="TextBox 4"/>
            <p:cNvSpPr txBox="1"/>
            <p:nvPr/>
          </p:nvSpPr>
          <p:spPr>
            <a:xfrm>
              <a:off x="0" y="28575"/>
              <a:ext cx="4816593" cy="616828"/>
            </a:xfrm>
            <a:prstGeom prst="rect">
              <a:avLst/>
            </a:prstGeom>
          </p:spPr>
          <p:txBody>
            <a:bodyPr lIns="50800" tIns="50800" rIns="50800" bIns="50800" rtlCol="0" anchor="ctr"/>
            <a:lstStyle/>
            <a:p>
              <a:pPr algn="ctr">
                <a:lnSpc>
                  <a:spcPts val="1344"/>
                </a:lnSpc>
              </a:pPr>
              <a:endParaRPr/>
            </a:p>
          </p:txBody>
        </p:sp>
      </p:grpSp>
      <p:sp>
        <p:nvSpPr>
          <p:cNvPr id="6" name="TextBox 6"/>
          <p:cNvSpPr txBox="1"/>
          <p:nvPr/>
        </p:nvSpPr>
        <p:spPr>
          <a:xfrm>
            <a:off x="1092241" y="1387735"/>
            <a:ext cx="7497589" cy="567988"/>
          </a:xfrm>
          <a:prstGeom prst="rect">
            <a:avLst/>
          </a:prstGeom>
        </p:spPr>
        <p:txBody>
          <a:bodyPr lIns="0" tIns="0" rIns="0" bIns="0" rtlCol="0" anchor="t">
            <a:spAutoFit/>
          </a:bodyPr>
          <a:lstStyle/>
          <a:p>
            <a:pPr>
              <a:lnSpc>
                <a:spcPts val="4377"/>
              </a:lnSpc>
            </a:pPr>
            <a:r>
              <a:rPr lang="en-US" sz="3950" spc="-35">
                <a:solidFill>
                  <a:srgbClr val="FFFFFF"/>
                </a:solidFill>
                <a:latin typeface="Segoe UI"/>
                <a:cs typeface="Segoe UI"/>
                <a:sym typeface="Segoe UI"/>
              </a:rPr>
              <a:t>How to calculate estimated ROI</a:t>
            </a:r>
            <a:endParaRPr lang="en-US"/>
          </a:p>
        </p:txBody>
      </p:sp>
      <p:graphicFrame>
        <p:nvGraphicFramePr>
          <p:cNvPr id="8" name="Table 8"/>
          <p:cNvGraphicFramePr>
            <a:graphicFrameLocks noGrp="1"/>
          </p:cNvGraphicFramePr>
          <p:nvPr>
            <p:extLst>
              <p:ext uri="{D42A27DB-BD31-4B8C-83A1-F6EECF244321}">
                <p14:modId xmlns:p14="http://schemas.microsoft.com/office/powerpoint/2010/main" val="1122242830"/>
              </p:ext>
            </p:extLst>
          </p:nvPr>
        </p:nvGraphicFramePr>
        <p:xfrm>
          <a:off x="1028700" y="2927085"/>
          <a:ext cx="16181344" cy="5500141"/>
        </p:xfrm>
        <a:graphic>
          <a:graphicData uri="http://schemas.openxmlformats.org/drawingml/2006/table">
            <a:tbl>
              <a:tblPr/>
              <a:tblGrid>
                <a:gridCol w="5251784">
                  <a:extLst>
                    <a:ext uri="{9D8B030D-6E8A-4147-A177-3AD203B41FA5}">
                      <a16:colId xmlns:a16="http://schemas.microsoft.com/office/drawing/2014/main" val="20000"/>
                    </a:ext>
                  </a:extLst>
                </a:gridCol>
                <a:gridCol w="10929560">
                  <a:extLst>
                    <a:ext uri="{9D8B030D-6E8A-4147-A177-3AD203B41FA5}">
                      <a16:colId xmlns:a16="http://schemas.microsoft.com/office/drawing/2014/main" val="20001"/>
                    </a:ext>
                  </a:extLst>
                </a:gridCol>
              </a:tblGrid>
              <a:tr h="534366">
                <a:tc>
                  <a:txBody>
                    <a:bodyPr/>
                    <a:lstStyle/>
                    <a:p>
                      <a:pPr algn="l">
                        <a:lnSpc>
                          <a:spcPts val="2100"/>
                        </a:lnSpc>
                        <a:defRPr/>
                      </a:pPr>
                      <a:r>
                        <a:rPr lang="en-US" sz="1800" dirty="0">
                          <a:solidFill>
                            <a:srgbClr val="737373"/>
                          </a:solidFill>
                          <a:latin typeface="Segoe UI"/>
                          <a:ea typeface="Segoe UI"/>
                          <a:cs typeface="Segoe UI"/>
                          <a:sym typeface="Segoe UI"/>
                        </a:rPr>
                        <a:t>VALUE LEVER</a:t>
                      </a:r>
                      <a:endParaRPr lang="en-US" sz="1800" dirty="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defRPr/>
                      </a:pPr>
                      <a:r>
                        <a:rPr lang="en-US" sz="1800" dirty="0">
                          <a:solidFill>
                            <a:srgbClr val="737373"/>
                          </a:solidFill>
                          <a:latin typeface="Segoe UI"/>
                          <a:ea typeface="Segoe UI"/>
                          <a:cs typeface="Segoe UI"/>
                          <a:sym typeface="Segoe UI"/>
                        </a:rPr>
                        <a:t>HOW IT IS CALCULATED</a:t>
                      </a:r>
                      <a:endParaRPr lang="en-US" sz="1800" dirty="0"/>
                    </a:p>
                  </a:txBody>
                  <a:tcPr marL="152400" marR="152400" marT="152400" marB="152400" anchor="ctr">
                    <a:lnL w="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230200">
                <a:tc>
                  <a:txBody>
                    <a:bodyPr/>
                    <a:lstStyle/>
                    <a:p>
                      <a:pPr algn="l">
                        <a:lnSpc>
                          <a:spcPct val="150000"/>
                        </a:lnSpc>
                        <a:defRPr/>
                      </a:pPr>
                      <a:r>
                        <a:rPr lang="en-US" sz="1800" dirty="0">
                          <a:solidFill>
                            <a:srgbClr val="000000"/>
                          </a:solidFill>
                          <a:latin typeface="Segoe UI"/>
                          <a:ea typeface="Segoe UI"/>
                          <a:cs typeface="Segoe UI"/>
                          <a:sym typeface="Segoe UI"/>
                        </a:rPr>
                        <a:t>Vendor consolidation</a:t>
                      </a:r>
                      <a:endParaRPr lang="en-US" sz="1800" dirty="0">
                        <a:solidFill>
                          <a:schemeClr val="tx1"/>
                        </a:solidFill>
                      </a:endParaRPr>
                    </a:p>
                    <a:p>
                      <a:pPr algn="l">
                        <a:lnSpc>
                          <a:spcPct val="150000"/>
                        </a:lnSpc>
                      </a:pPr>
                      <a:r>
                        <a:rPr lang="en-US" sz="1800" dirty="0">
                          <a:solidFill>
                            <a:srgbClr val="737373"/>
                          </a:solidFill>
                          <a:latin typeface="Segoe UI"/>
                          <a:ea typeface="Segoe UI"/>
                          <a:cs typeface="Segoe UI"/>
                          <a:sym typeface="Segoe UI"/>
                        </a:rPr>
                        <a:t>Cost savings</a:t>
                      </a: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1960"/>
                        </a:lnSpc>
                      </a:pPr>
                      <a:r>
                        <a:rPr lang="en-US" sz="1800" spc="-11" dirty="0">
                          <a:solidFill>
                            <a:srgbClr val="0A0A0A"/>
                          </a:solidFill>
                          <a:latin typeface="Segoe UI"/>
                          <a:ea typeface="Segoe UI"/>
                          <a:cs typeface="Segoe UI"/>
                          <a:sym typeface="Segoe UI"/>
                        </a:rPr>
                        <a:t>Current annual cost of our CRM or ERM, email marketing, and pipeline tools</a:t>
                      </a:r>
                      <a:r>
                        <a:rPr lang="en-US" sz="1800" spc="-11" dirty="0">
                          <a:solidFill>
                            <a:srgbClr val="0A0A0A"/>
                          </a:solidFill>
                          <a:latin typeface="Segoe UI"/>
                          <a:ea typeface="Segoe UI"/>
                          <a:cs typeface="Segoe UI"/>
                        </a:rPr>
                        <a:t> compared with the cost of using </a:t>
                      </a:r>
                      <a:r>
                        <a:rPr lang="en-US" sz="1800" spc="-11" dirty="0" err="1">
                          <a:solidFill>
                            <a:srgbClr val="0A0A0A"/>
                          </a:solidFill>
                          <a:latin typeface="Segoe UI"/>
                          <a:ea typeface="Segoe UI"/>
                          <a:cs typeface="Segoe UI"/>
                        </a:rPr>
                        <a:t>Nexl</a:t>
                      </a:r>
                      <a:r>
                        <a:rPr lang="en-US" sz="1800" spc="-11" dirty="0">
                          <a:solidFill>
                            <a:srgbClr val="0A0A0A"/>
                          </a:solidFill>
                          <a:latin typeface="Segoe UI"/>
                          <a:ea typeface="Segoe UI"/>
                          <a:cs typeface="Segoe UI"/>
                        </a:rPr>
                        <a:t>.</a:t>
                      </a:r>
                      <a:endParaRPr lang="en-US" sz="1800" spc="-11" dirty="0">
                        <a:solidFill>
                          <a:srgbClr val="0A0A0A"/>
                        </a:solidFill>
                        <a:latin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92817">
                <a:tc>
                  <a:txBody>
                    <a:bodyPr/>
                    <a:lstStyle/>
                    <a:p>
                      <a:pPr algn="l">
                        <a:lnSpc>
                          <a:spcPct val="150000"/>
                        </a:lnSpc>
                        <a:defRPr/>
                      </a:pPr>
                      <a:r>
                        <a:rPr lang="en-US" sz="1800" dirty="0">
                          <a:solidFill>
                            <a:schemeClr val="tx1"/>
                          </a:solidFill>
                          <a:latin typeface="Segoe UI"/>
                          <a:ea typeface="Segoe UI"/>
                          <a:cs typeface="Segoe UI"/>
                          <a:sym typeface="Segoe UI"/>
                        </a:rPr>
                        <a:t>BD and marketing time back</a:t>
                      </a:r>
                      <a:endParaRPr lang="en-US" sz="1800" dirty="0">
                        <a:solidFill>
                          <a:schemeClr val="tx1"/>
                        </a:solidFill>
                      </a:endParaRPr>
                    </a:p>
                    <a:p>
                      <a:pPr algn="l">
                        <a:lnSpc>
                          <a:spcPct val="150000"/>
                        </a:lnSpc>
                      </a:pPr>
                      <a:r>
                        <a:rPr lang="en-US" sz="1800" dirty="0">
                          <a:solidFill>
                            <a:srgbClr val="8A8884"/>
                          </a:solidFill>
                          <a:latin typeface="Segoe UI"/>
                          <a:ea typeface="Segoe UI"/>
                          <a:cs typeface="Segoe UI"/>
                          <a:sym typeface="Segoe UI"/>
                        </a:rPr>
                        <a:t>Productivity</a:t>
                      </a: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tc>
                  <a:txBody>
                    <a:bodyPr/>
                    <a:lstStyle/>
                    <a:p>
                      <a:pPr algn="l">
                        <a:lnSpc>
                          <a:spcPts val="1960"/>
                        </a:lnSpc>
                        <a:defRPr/>
                      </a:pPr>
                      <a:r>
                        <a:rPr lang="en-US" sz="1800" dirty="0">
                          <a:solidFill>
                            <a:srgbClr val="0A0A0A"/>
                          </a:solidFill>
                          <a:latin typeface="Segoe UI"/>
                          <a:ea typeface="Segoe UI"/>
                          <a:cs typeface="Segoe UI"/>
                          <a:sym typeface="Segoe UI"/>
                        </a:rPr>
                        <a:t>BD staff × hours saved per week ÷ 40 × annual salary.</a:t>
                      </a:r>
                      <a:endParaRPr lang="en-US" sz="1800" dirty="0">
                        <a:solidFill>
                          <a:srgbClr val="0A0A0A"/>
                        </a:solidFill>
                        <a:latin typeface="Segoe UI"/>
                        <a:cs typeface="Segoe UI"/>
                      </a:endParaRPr>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2"/>
                  </a:ext>
                </a:extLst>
              </a:tr>
              <a:tr h="1202812">
                <a:tc>
                  <a:txBody>
                    <a:bodyPr/>
                    <a:lstStyle/>
                    <a:p>
                      <a:pPr algn="l">
                        <a:lnSpc>
                          <a:spcPct val="150000"/>
                        </a:lnSpc>
                        <a:defRPr/>
                      </a:pPr>
                      <a:r>
                        <a:rPr lang="en-US" sz="1800" dirty="0">
                          <a:solidFill>
                            <a:schemeClr val="tx1"/>
                          </a:solidFill>
                          <a:latin typeface="Segoe UI"/>
                          <a:ea typeface="Segoe UI"/>
                          <a:cs typeface="Segoe UI"/>
                          <a:sym typeface="Segoe UI"/>
                        </a:rPr>
                        <a:t>Additional partner BD</a:t>
                      </a:r>
                      <a:endParaRPr lang="en-US" sz="1800" dirty="0">
                        <a:solidFill>
                          <a:schemeClr val="tx1"/>
                        </a:solidFill>
                      </a:endParaRPr>
                    </a:p>
                    <a:p>
                      <a:pPr algn="l">
                        <a:lnSpc>
                          <a:spcPct val="150000"/>
                        </a:lnSpc>
                      </a:pPr>
                      <a:r>
                        <a:rPr lang="en-US" sz="1800" dirty="0">
                          <a:solidFill>
                            <a:srgbClr val="8A8884"/>
                          </a:solidFill>
                          <a:latin typeface="Segoe UI"/>
                          <a:ea typeface="Segoe UI"/>
                          <a:cs typeface="Segoe UI"/>
                          <a:sym typeface="Segoe UI"/>
                        </a:rPr>
                        <a:t>Revenue upside</a:t>
                      </a:r>
                    </a:p>
                  </a:txBody>
                  <a:tcPr marL="152400" marR="152400" marT="152400" marB="15240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tc>
                  <a:txBody>
                    <a:bodyPr/>
                    <a:lstStyle/>
                    <a:p>
                      <a:pPr algn="l">
                        <a:lnSpc>
                          <a:spcPts val="1960"/>
                        </a:lnSpc>
                        <a:defRPr/>
                      </a:pPr>
                      <a:r>
                        <a:rPr lang="en-US" sz="1800" dirty="0">
                          <a:solidFill>
                            <a:srgbClr val="0A0A0A"/>
                          </a:solidFill>
                          <a:latin typeface="Segoe UI"/>
                          <a:ea typeface="Segoe UI"/>
                          <a:cs typeface="Segoe UI"/>
                          <a:sym typeface="Segoe UI"/>
                        </a:rPr>
                        <a:t>Participating partners × extra BD actions a week × working weeks × the share that surface an opportunity × the share that convert × average matter value. Assumptions are deliberately conservative.</a:t>
                      </a:r>
                      <a:endParaRPr lang="en-US" sz="1800" dirty="0"/>
                    </a:p>
                  </a:txBody>
                  <a:tcPr marL="152400" marR="152400" marT="152400" marB="15240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1202812">
                <a:tc>
                  <a:txBody>
                    <a:bodyPr/>
                    <a:lstStyle/>
                    <a:p>
                      <a:pPr lvl="0" algn="l">
                        <a:lnSpc>
                          <a:spcPct val="150000"/>
                        </a:lnSpc>
                        <a:buNone/>
                      </a:pPr>
                      <a:r>
                        <a:rPr lang="en-US" sz="1800" kern="1200" dirty="0">
                          <a:solidFill>
                            <a:schemeClr val="tx1"/>
                          </a:solidFill>
                          <a:latin typeface="Segoe UI"/>
                          <a:ea typeface="Segoe UI"/>
                          <a:cs typeface="Segoe UI"/>
                        </a:rPr>
                        <a:t>Less opportunities slipping through the cracks</a:t>
                      </a:r>
                      <a:endParaRPr lang="en-US" sz="1800" kern="1200" dirty="0">
                        <a:solidFill>
                          <a:schemeClr val="tx1"/>
                        </a:solidFill>
                        <a:latin typeface="Segoe UI"/>
                        <a:ea typeface="Segoe UI"/>
                        <a:cs typeface="Segoe UI"/>
                        <a:sym typeface="Segoe UI"/>
                      </a:endParaRPr>
                    </a:p>
                  </a:txBody>
                  <a:tcPr marL="152399" marR="152399" marT="152399" marB="152399">
                    <a:lnL w="19050">
                      <a:solidFill>
                        <a:srgbClr val="FFFFFF"/>
                      </a:solidFill>
                    </a:lnL>
                    <a:lnR w="19050">
                      <a:solidFill>
                        <a:srgbClr val="FFFFFF"/>
                      </a:solidFill>
                    </a:lnR>
                    <a:lnT w="19050" cap="flat" cmpd="sng" algn="ctr">
                      <a:solidFill>
                        <a:srgbClr val="E4E2DE"/>
                      </a:solidFill>
                      <a:prstDash val="sysDot"/>
                      <a:round/>
                      <a:headEnd type="none" w="med" len="med"/>
                      <a:tailEnd type="none" w="med" len="med"/>
                    </a:lnT>
                    <a:lnB w="19050">
                      <a:solidFill>
                        <a:srgbClr val="E4E2DE"/>
                      </a:solidFill>
                    </a:lnB>
                    <a:solidFill>
                      <a:srgbClr val="FFFFFF"/>
                    </a:solidFill>
                  </a:tcPr>
                </a:tc>
                <a:tc>
                  <a:txBody>
                    <a:bodyPr/>
                    <a:lstStyle/>
                    <a:p>
                      <a:pPr lvl="0" algn="l">
                        <a:lnSpc>
                          <a:spcPts val="1960"/>
                        </a:lnSpc>
                        <a:buNone/>
                      </a:pPr>
                      <a:r>
                        <a:rPr lang="en-US" sz="1800" dirty="0">
                          <a:solidFill>
                            <a:srgbClr val="0A0A0A"/>
                          </a:solidFill>
                          <a:latin typeface="Segoe UI"/>
                          <a:cs typeface="Segoe UI"/>
                        </a:rPr>
                        <a:t>Estimate cross-sell or other opportunities that are lost due to incomplete or messy processes.</a:t>
                      </a:r>
                    </a:p>
                  </a:txBody>
                  <a:tcPr marL="152399" marR="152399" marT="152399" marB="152399">
                    <a:lnL w="19050">
                      <a:solidFill>
                        <a:srgbClr val="FFFFFF"/>
                      </a:solidFill>
                    </a:lnL>
                    <a:lnR w="19050">
                      <a:solidFill>
                        <a:srgbClr val="FFFFFF"/>
                      </a:solidFill>
                    </a:lnR>
                    <a:lnT w="19050" cap="flat" cmpd="sng" algn="ctr">
                      <a:solidFill>
                        <a:srgbClr val="E4E2DE"/>
                      </a:solidFill>
                      <a:prstDash val="sysDot"/>
                      <a:round/>
                      <a:headEnd type="none" w="med" len="med"/>
                      <a:tailEnd type="none" w="med" len="med"/>
                    </a:lnT>
                    <a:lnB w="19050">
                      <a:solidFill>
                        <a:srgbClr val="E4E2DE"/>
                      </a:solidFill>
                    </a:lnB>
                    <a:solidFill>
                      <a:srgbClr val="FFFFFF"/>
                    </a:solidFill>
                  </a:tcPr>
                </a:tc>
                <a:extLst>
                  <a:ext uri="{0D108BD9-81ED-4DB2-BD59-A6C34878D82A}">
                    <a16:rowId xmlns:a16="http://schemas.microsoft.com/office/drawing/2014/main" val="3165528148"/>
                  </a:ext>
                </a:extLst>
              </a:tr>
            </a:tbl>
          </a:graphicData>
        </a:graphic>
      </p:graphicFrame>
      <p:sp>
        <p:nvSpPr>
          <p:cNvPr id="9" name="Freeform 9"/>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3"/>
            <a:stretch>
              <a:fillRect l="-216309" t="-142429" b="-241828"/>
            </a:stretch>
          </a:blipFill>
        </p:spPr>
        <p:txBody>
          <a:bodyPr/>
          <a:lstStyle/>
          <a:p>
            <a:endParaRPr lang="en-US"/>
          </a:p>
        </p:txBody>
      </p:sp>
      <p:sp>
        <p:nvSpPr>
          <p:cNvPr id="13" name="Rectangle: Diagonal Corners Rounded 12">
            <a:extLst>
              <a:ext uri="{FF2B5EF4-FFF2-40B4-BE49-F238E27FC236}">
                <a16:creationId xmlns:a16="http://schemas.microsoft.com/office/drawing/2014/main" id="{35D4D966-42EB-A20F-A136-7A65A42A99C3}"/>
              </a:ext>
            </a:extLst>
          </p:cNvPr>
          <p:cNvSpPr/>
          <p:nvPr/>
        </p:nvSpPr>
        <p:spPr>
          <a:xfrm>
            <a:off x="14055332" y="8431125"/>
            <a:ext cx="4004416" cy="16243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400" b="1">
                <a:solidFill>
                  <a:srgbClr val="0F0E0D"/>
                </a:solidFill>
                <a:latin typeface="Segoe UI"/>
                <a:ea typeface="+mn-lt"/>
                <a:cs typeface="Segoe UI"/>
              </a:rPr>
              <a:t> </a:t>
            </a:r>
            <a:r>
              <a:rPr lang="en-GB" sz="1400">
                <a:solidFill>
                  <a:srgbClr val="0F0E0D"/>
                </a:solidFill>
                <a:ea typeface="+mn-lt"/>
                <a:cs typeface="+mn-lt"/>
              </a:rPr>
              <a:t>This slide is an example of what </a:t>
            </a:r>
            <a:r>
              <a:rPr lang="en-GB" sz="1400" err="1">
                <a:solidFill>
                  <a:srgbClr val="0F0E0D"/>
                </a:solidFill>
                <a:ea typeface="+mn-lt"/>
                <a:cs typeface="+mn-lt"/>
              </a:rPr>
              <a:t>Nexl</a:t>
            </a:r>
            <a:r>
              <a:rPr lang="en-GB" sz="1400">
                <a:solidFill>
                  <a:srgbClr val="0F0E0D"/>
                </a:solidFill>
                <a:ea typeface="+mn-lt"/>
                <a:cs typeface="+mn-lt"/>
              </a:rPr>
              <a:t> provides to help buyers show ROI. Ask your contact at </a:t>
            </a:r>
            <a:r>
              <a:rPr lang="en-GB" sz="1400" err="1">
                <a:solidFill>
                  <a:srgbClr val="0F0E0D"/>
                </a:solidFill>
                <a:ea typeface="+mn-lt"/>
                <a:cs typeface="+mn-lt"/>
              </a:rPr>
              <a:t>Nexl</a:t>
            </a:r>
            <a:r>
              <a:rPr lang="en-GB" sz="1400">
                <a:solidFill>
                  <a:srgbClr val="0F0E0D"/>
                </a:solidFill>
                <a:ea typeface="+mn-lt"/>
                <a:cs typeface="+mn-lt"/>
              </a:rPr>
              <a:t> or your preferred vendor for a custom ROI calculation. Soft costs and strategic value should also be considered alongside quantitative ROI calculations.</a:t>
            </a:r>
            <a:endParaRPr lang="en-US"/>
          </a:p>
        </p:txBody>
      </p:sp>
      <p:sp>
        <p:nvSpPr>
          <p:cNvPr id="15" name="TextBox 24">
            <a:extLst>
              <a:ext uri="{FF2B5EF4-FFF2-40B4-BE49-F238E27FC236}">
                <a16:creationId xmlns:a16="http://schemas.microsoft.com/office/drawing/2014/main" id="{4B49D3A2-7CE2-5927-35C4-1FB596B862AC}"/>
              </a:ext>
            </a:extLst>
          </p:cNvPr>
          <p:cNvSpPr txBox="1"/>
          <p:nvPr/>
        </p:nvSpPr>
        <p:spPr>
          <a:xfrm>
            <a:off x="1028700" y="980250"/>
            <a:ext cx="3124200" cy="166712"/>
          </a:xfrm>
          <a:prstGeom prst="rect">
            <a:avLst/>
          </a:prstGeom>
        </p:spPr>
        <p:txBody>
          <a:bodyPr wrap="square" lIns="0" tIns="0" rIns="0" bIns="0" rtlCol="0" anchor="t">
            <a:spAutoFit/>
          </a:bodyPr>
          <a:lstStyle/>
          <a:p>
            <a:pPr>
              <a:lnSpc>
                <a:spcPts val="1344"/>
              </a:lnSpc>
            </a:pPr>
            <a:r>
              <a:rPr lang="en-US" sz="1350" spc="187">
                <a:solidFill>
                  <a:srgbClr val="F79A83"/>
                </a:solidFill>
                <a:latin typeface="Segoe UI"/>
                <a:ea typeface="Segoe UI"/>
                <a:cs typeface="Segoe UI"/>
                <a:sym typeface="Segoe UI"/>
              </a:rPr>
              <a:t>RECOMMENDED SOLUTION</a:t>
            </a:r>
            <a:endParaRPr lang="en-US" sz="1399" spc="187">
              <a:solidFill>
                <a:srgbClr val="F79A83"/>
              </a:solidFill>
              <a:latin typeface="Segoe UI"/>
              <a:ea typeface="Segoe UI"/>
              <a:cs typeface="Segoe UI"/>
              <a:sym typeface="Segoe U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986339" y="3662059"/>
            <a:ext cx="5211261" cy="5666387"/>
            <a:chOff x="0" y="0"/>
            <a:chExt cx="1372513" cy="1492382"/>
          </a:xfrm>
        </p:grpSpPr>
        <p:sp>
          <p:nvSpPr>
            <p:cNvPr id="4" name="Freeform 4"/>
            <p:cNvSpPr/>
            <p:nvPr/>
          </p:nvSpPr>
          <p:spPr>
            <a:xfrm>
              <a:off x="0" y="0"/>
              <a:ext cx="1372513" cy="1492382"/>
            </a:xfrm>
            <a:custGeom>
              <a:avLst/>
              <a:gdLst/>
              <a:ahLst/>
              <a:cxnLst/>
              <a:rect l="l" t="t" r="r" b="b"/>
              <a:pathLst>
                <a:path w="1372513" h="1492382">
                  <a:moveTo>
                    <a:pt x="23770" y="0"/>
                  </a:moveTo>
                  <a:lnTo>
                    <a:pt x="1348743" y="0"/>
                  </a:lnTo>
                  <a:cubicBezTo>
                    <a:pt x="1361871" y="0"/>
                    <a:pt x="1372513" y="10642"/>
                    <a:pt x="1372513" y="23770"/>
                  </a:cubicBezTo>
                  <a:lnTo>
                    <a:pt x="1372513" y="1468612"/>
                  </a:lnTo>
                  <a:cubicBezTo>
                    <a:pt x="1372513" y="1481740"/>
                    <a:pt x="1361871" y="1492382"/>
                    <a:pt x="1348743" y="1492382"/>
                  </a:cubicBezTo>
                  <a:lnTo>
                    <a:pt x="23770" y="1492382"/>
                  </a:lnTo>
                  <a:cubicBezTo>
                    <a:pt x="10642" y="1492382"/>
                    <a:pt x="0" y="1481740"/>
                    <a:pt x="0" y="1468612"/>
                  </a:cubicBezTo>
                  <a:lnTo>
                    <a:pt x="0" y="23770"/>
                  </a:lnTo>
                  <a:cubicBezTo>
                    <a:pt x="0" y="10642"/>
                    <a:pt x="10642" y="0"/>
                    <a:pt x="23770" y="0"/>
                  </a:cubicBezTo>
                  <a:close/>
                </a:path>
              </a:pathLst>
            </a:custGeom>
            <a:solidFill>
              <a:srgbClr val="F5F3EF"/>
            </a:solidFill>
            <a:ln cap="sq">
              <a:noFill/>
              <a:prstDash val="sysDot"/>
              <a:miter/>
            </a:ln>
          </p:spPr>
          <p:txBody>
            <a:bodyPr/>
            <a:lstStyle/>
            <a:p>
              <a:endParaRPr lang="en-US"/>
            </a:p>
          </p:txBody>
        </p:sp>
        <p:sp>
          <p:nvSpPr>
            <p:cNvPr id="5" name="TextBox 5"/>
            <p:cNvSpPr txBox="1"/>
            <p:nvPr/>
          </p:nvSpPr>
          <p:spPr>
            <a:xfrm>
              <a:off x="0" y="38100"/>
              <a:ext cx="1372513" cy="1454282"/>
            </a:xfrm>
            <a:prstGeom prst="rect">
              <a:avLst/>
            </a:prstGeom>
          </p:spPr>
          <p:txBody>
            <a:bodyPr lIns="50800" tIns="50800" rIns="50800" bIns="50800" rtlCol="0" anchor="ctr"/>
            <a:lstStyle/>
            <a:p>
              <a:pPr algn="ctr">
                <a:lnSpc>
                  <a:spcPts val="1471"/>
                </a:lnSpc>
              </a:pPr>
              <a:endParaRPr/>
            </a:p>
          </p:txBody>
        </p:sp>
      </p:grpSp>
      <p:sp>
        <p:nvSpPr>
          <p:cNvPr id="6" name="Freeform 6"/>
          <p:cNvSpPr/>
          <p:nvPr/>
        </p:nvSpPr>
        <p:spPr>
          <a:xfrm>
            <a:off x="1294396" y="3134222"/>
            <a:ext cx="346862" cy="346862"/>
          </a:xfrm>
          <a:custGeom>
            <a:avLst/>
            <a:gdLst/>
            <a:ahLst/>
            <a:cxnLst/>
            <a:rect l="l" t="t" r="r" b="b"/>
            <a:pathLst>
              <a:path w="346862" h="346862">
                <a:moveTo>
                  <a:pt x="0" y="0"/>
                </a:moveTo>
                <a:lnTo>
                  <a:pt x="346862" y="0"/>
                </a:lnTo>
                <a:lnTo>
                  <a:pt x="346862" y="346862"/>
                </a:lnTo>
                <a:lnTo>
                  <a:pt x="0" y="3468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7" name="Group 7"/>
          <p:cNvGrpSpPr/>
          <p:nvPr/>
        </p:nvGrpSpPr>
        <p:grpSpPr>
          <a:xfrm>
            <a:off x="6540500" y="3662059"/>
            <a:ext cx="5207000" cy="5666387"/>
            <a:chOff x="0" y="0"/>
            <a:chExt cx="1371391" cy="1492382"/>
          </a:xfrm>
        </p:grpSpPr>
        <p:sp>
          <p:nvSpPr>
            <p:cNvPr id="8" name="Freeform 8"/>
            <p:cNvSpPr/>
            <p:nvPr/>
          </p:nvSpPr>
          <p:spPr>
            <a:xfrm>
              <a:off x="0" y="0"/>
              <a:ext cx="1371391" cy="1492382"/>
            </a:xfrm>
            <a:custGeom>
              <a:avLst/>
              <a:gdLst/>
              <a:ahLst/>
              <a:cxnLst/>
              <a:rect l="l" t="t" r="r" b="b"/>
              <a:pathLst>
                <a:path w="1371391" h="1492382">
                  <a:moveTo>
                    <a:pt x="23789" y="0"/>
                  </a:moveTo>
                  <a:lnTo>
                    <a:pt x="1347602" y="0"/>
                  </a:lnTo>
                  <a:cubicBezTo>
                    <a:pt x="1353911" y="0"/>
                    <a:pt x="1359962" y="2506"/>
                    <a:pt x="1364423" y="6968"/>
                  </a:cubicBezTo>
                  <a:cubicBezTo>
                    <a:pt x="1368885" y="11429"/>
                    <a:pt x="1371391" y="17480"/>
                    <a:pt x="1371391" y="23789"/>
                  </a:cubicBezTo>
                  <a:lnTo>
                    <a:pt x="1371391" y="1468592"/>
                  </a:lnTo>
                  <a:cubicBezTo>
                    <a:pt x="1371391" y="1474902"/>
                    <a:pt x="1368885" y="1480953"/>
                    <a:pt x="1364423" y="1485414"/>
                  </a:cubicBezTo>
                  <a:cubicBezTo>
                    <a:pt x="1359962" y="1489875"/>
                    <a:pt x="1353911" y="1492382"/>
                    <a:pt x="1347602" y="1492382"/>
                  </a:cubicBezTo>
                  <a:lnTo>
                    <a:pt x="23789" y="1492382"/>
                  </a:lnTo>
                  <a:cubicBezTo>
                    <a:pt x="10651" y="1492382"/>
                    <a:pt x="0" y="1481731"/>
                    <a:pt x="0" y="1468592"/>
                  </a:cubicBezTo>
                  <a:lnTo>
                    <a:pt x="0" y="23789"/>
                  </a:lnTo>
                  <a:cubicBezTo>
                    <a:pt x="0" y="17480"/>
                    <a:pt x="2506" y="11429"/>
                    <a:pt x="6968" y="6968"/>
                  </a:cubicBezTo>
                  <a:cubicBezTo>
                    <a:pt x="11429" y="2506"/>
                    <a:pt x="17480" y="0"/>
                    <a:pt x="23789" y="0"/>
                  </a:cubicBezTo>
                  <a:close/>
                </a:path>
              </a:pathLst>
            </a:custGeom>
            <a:solidFill>
              <a:srgbClr val="F5F3EF"/>
            </a:solidFill>
            <a:ln cap="sq">
              <a:noFill/>
              <a:prstDash val="sysDot"/>
              <a:miter/>
            </a:ln>
          </p:spPr>
          <p:txBody>
            <a:bodyPr/>
            <a:lstStyle/>
            <a:p>
              <a:endParaRPr lang="en-US"/>
            </a:p>
          </p:txBody>
        </p:sp>
        <p:sp>
          <p:nvSpPr>
            <p:cNvPr id="9" name="TextBox 9"/>
            <p:cNvSpPr txBox="1"/>
            <p:nvPr/>
          </p:nvSpPr>
          <p:spPr>
            <a:xfrm>
              <a:off x="0" y="38100"/>
              <a:ext cx="1371391" cy="1454282"/>
            </a:xfrm>
            <a:prstGeom prst="rect">
              <a:avLst/>
            </a:prstGeom>
          </p:spPr>
          <p:txBody>
            <a:bodyPr lIns="50800" tIns="50800" rIns="50800" bIns="50800" rtlCol="0" anchor="ctr"/>
            <a:lstStyle/>
            <a:p>
              <a:pPr algn="ctr">
                <a:lnSpc>
                  <a:spcPts val="1471"/>
                </a:lnSpc>
              </a:pPr>
              <a:endParaRPr/>
            </a:p>
          </p:txBody>
        </p:sp>
      </p:grpSp>
      <p:sp>
        <p:nvSpPr>
          <p:cNvPr id="10" name="Freeform 10"/>
          <p:cNvSpPr/>
          <p:nvPr/>
        </p:nvSpPr>
        <p:spPr>
          <a:xfrm>
            <a:off x="6828584" y="3137699"/>
            <a:ext cx="346862" cy="346862"/>
          </a:xfrm>
          <a:custGeom>
            <a:avLst/>
            <a:gdLst/>
            <a:ahLst/>
            <a:cxnLst/>
            <a:rect l="l" t="t" r="r" b="b"/>
            <a:pathLst>
              <a:path w="346862" h="346862">
                <a:moveTo>
                  <a:pt x="0" y="0"/>
                </a:moveTo>
                <a:lnTo>
                  <a:pt x="346862" y="0"/>
                </a:lnTo>
                <a:lnTo>
                  <a:pt x="346862" y="346862"/>
                </a:lnTo>
                <a:lnTo>
                  <a:pt x="0" y="3468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1" name="Group 11"/>
          <p:cNvGrpSpPr/>
          <p:nvPr/>
        </p:nvGrpSpPr>
        <p:grpSpPr>
          <a:xfrm>
            <a:off x="12094661" y="3662059"/>
            <a:ext cx="5207000" cy="5666387"/>
            <a:chOff x="0" y="0"/>
            <a:chExt cx="1371391" cy="1492382"/>
          </a:xfrm>
        </p:grpSpPr>
        <p:sp>
          <p:nvSpPr>
            <p:cNvPr id="12" name="Freeform 12"/>
            <p:cNvSpPr/>
            <p:nvPr/>
          </p:nvSpPr>
          <p:spPr>
            <a:xfrm>
              <a:off x="0" y="0"/>
              <a:ext cx="1371391" cy="1492382"/>
            </a:xfrm>
            <a:custGeom>
              <a:avLst/>
              <a:gdLst/>
              <a:ahLst/>
              <a:cxnLst/>
              <a:rect l="l" t="t" r="r" b="b"/>
              <a:pathLst>
                <a:path w="1371391" h="1492382">
                  <a:moveTo>
                    <a:pt x="23789" y="0"/>
                  </a:moveTo>
                  <a:lnTo>
                    <a:pt x="1347602" y="0"/>
                  </a:lnTo>
                  <a:cubicBezTo>
                    <a:pt x="1353911" y="0"/>
                    <a:pt x="1359962" y="2506"/>
                    <a:pt x="1364423" y="6968"/>
                  </a:cubicBezTo>
                  <a:cubicBezTo>
                    <a:pt x="1368885" y="11429"/>
                    <a:pt x="1371391" y="17480"/>
                    <a:pt x="1371391" y="23789"/>
                  </a:cubicBezTo>
                  <a:lnTo>
                    <a:pt x="1371391" y="1468592"/>
                  </a:lnTo>
                  <a:cubicBezTo>
                    <a:pt x="1371391" y="1474902"/>
                    <a:pt x="1368885" y="1480953"/>
                    <a:pt x="1364423" y="1485414"/>
                  </a:cubicBezTo>
                  <a:cubicBezTo>
                    <a:pt x="1359962" y="1489875"/>
                    <a:pt x="1353911" y="1492382"/>
                    <a:pt x="1347602" y="1492382"/>
                  </a:cubicBezTo>
                  <a:lnTo>
                    <a:pt x="23789" y="1492382"/>
                  </a:lnTo>
                  <a:cubicBezTo>
                    <a:pt x="10651" y="1492382"/>
                    <a:pt x="0" y="1481731"/>
                    <a:pt x="0" y="1468592"/>
                  </a:cubicBezTo>
                  <a:lnTo>
                    <a:pt x="0" y="23789"/>
                  </a:lnTo>
                  <a:cubicBezTo>
                    <a:pt x="0" y="17480"/>
                    <a:pt x="2506" y="11429"/>
                    <a:pt x="6968" y="6968"/>
                  </a:cubicBezTo>
                  <a:cubicBezTo>
                    <a:pt x="11429" y="2506"/>
                    <a:pt x="17480" y="0"/>
                    <a:pt x="23789" y="0"/>
                  </a:cubicBezTo>
                  <a:close/>
                </a:path>
              </a:pathLst>
            </a:custGeom>
            <a:solidFill>
              <a:srgbClr val="F5F3EF"/>
            </a:solidFill>
            <a:ln cap="sq">
              <a:noFill/>
              <a:prstDash val="sysDot"/>
              <a:miter/>
            </a:ln>
          </p:spPr>
          <p:txBody>
            <a:bodyPr/>
            <a:lstStyle/>
            <a:p>
              <a:endParaRPr lang="en-US"/>
            </a:p>
          </p:txBody>
        </p:sp>
        <p:sp>
          <p:nvSpPr>
            <p:cNvPr id="13" name="TextBox 13"/>
            <p:cNvSpPr txBox="1"/>
            <p:nvPr/>
          </p:nvSpPr>
          <p:spPr>
            <a:xfrm>
              <a:off x="0" y="38100"/>
              <a:ext cx="1371391" cy="1454282"/>
            </a:xfrm>
            <a:prstGeom prst="rect">
              <a:avLst/>
            </a:prstGeom>
          </p:spPr>
          <p:txBody>
            <a:bodyPr lIns="50800" tIns="50800" rIns="50800" bIns="50800" rtlCol="0" anchor="ctr"/>
            <a:lstStyle/>
            <a:p>
              <a:pPr algn="ctr">
                <a:lnSpc>
                  <a:spcPts val="1471"/>
                </a:lnSpc>
              </a:pPr>
              <a:endParaRPr/>
            </a:p>
          </p:txBody>
        </p:sp>
      </p:grpSp>
      <p:sp>
        <p:nvSpPr>
          <p:cNvPr id="14" name="Freeform 14"/>
          <p:cNvSpPr/>
          <p:nvPr/>
        </p:nvSpPr>
        <p:spPr>
          <a:xfrm>
            <a:off x="12376150" y="3137699"/>
            <a:ext cx="346862" cy="346862"/>
          </a:xfrm>
          <a:custGeom>
            <a:avLst/>
            <a:gdLst/>
            <a:ahLst/>
            <a:cxnLst/>
            <a:rect l="l" t="t" r="r" b="b"/>
            <a:pathLst>
              <a:path w="346862" h="346862">
                <a:moveTo>
                  <a:pt x="0" y="0"/>
                </a:moveTo>
                <a:lnTo>
                  <a:pt x="346862" y="0"/>
                </a:lnTo>
                <a:lnTo>
                  <a:pt x="346862" y="346862"/>
                </a:lnTo>
                <a:lnTo>
                  <a:pt x="0" y="3468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5" name="Group 15"/>
          <p:cNvGrpSpPr/>
          <p:nvPr/>
        </p:nvGrpSpPr>
        <p:grpSpPr>
          <a:xfrm>
            <a:off x="-1" y="0"/>
            <a:ext cx="18671019" cy="2404870"/>
            <a:chOff x="0" y="0"/>
            <a:chExt cx="5115629" cy="633381"/>
          </a:xfrm>
        </p:grpSpPr>
        <p:sp>
          <p:nvSpPr>
            <p:cNvPr id="16" name="Freeform 16"/>
            <p:cNvSpPr/>
            <p:nvPr/>
          </p:nvSpPr>
          <p:spPr>
            <a:xfrm>
              <a:off x="0" y="0"/>
              <a:ext cx="5115629" cy="633381"/>
            </a:xfrm>
            <a:custGeom>
              <a:avLst/>
              <a:gdLst/>
              <a:ahLst/>
              <a:cxnLst/>
              <a:rect l="l" t="t" r="r" b="b"/>
              <a:pathLst>
                <a:path w="5115629" h="633381">
                  <a:moveTo>
                    <a:pt x="0" y="0"/>
                  </a:moveTo>
                  <a:lnTo>
                    <a:pt x="5115629" y="0"/>
                  </a:lnTo>
                  <a:lnTo>
                    <a:pt x="5115629" y="633381"/>
                  </a:lnTo>
                  <a:lnTo>
                    <a:pt x="0" y="633381"/>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17" name="TextBox 17"/>
            <p:cNvSpPr txBox="1"/>
            <p:nvPr/>
          </p:nvSpPr>
          <p:spPr>
            <a:xfrm>
              <a:off x="0" y="28575"/>
              <a:ext cx="5115629" cy="604806"/>
            </a:xfrm>
            <a:prstGeom prst="rect">
              <a:avLst/>
            </a:prstGeom>
          </p:spPr>
          <p:txBody>
            <a:bodyPr lIns="50800" tIns="50800" rIns="50800" bIns="50800" rtlCol="0" anchor="ctr"/>
            <a:lstStyle/>
            <a:p>
              <a:pPr algn="ctr">
                <a:lnSpc>
                  <a:spcPts val="1344"/>
                </a:lnSpc>
              </a:pPr>
              <a:endParaRPr/>
            </a:p>
          </p:txBody>
        </p:sp>
      </p:grpSp>
      <p:sp>
        <p:nvSpPr>
          <p:cNvPr id="18" name="TextBox 18"/>
          <p:cNvSpPr txBox="1"/>
          <p:nvPr/>
        </p:nvSpPr>
        <p:spPr>
          <a:xfrm>
            <a:off x="1028700" y="1364073"/>
            <a:ext cx="6566300" cy="567988"/>
          </a:xfrm>
          <a:prstGeom prst="rect">
            <a:avLst/>
          </a:prstGeom>
        </p:spPr>
        <p:txBody>
          <a:bodyPr lIns="0" tIns="0" rIns="0" bIns="0" rtlCol="0" anchor="t">
            <a:spAutoFit/>
          </a:bodyPr>
          <a:lstStyle/>
          <a:p>
            <a:pPr algn="l">
              <a:lnSpc>
                <a:spcPts val="4377"/>
              </a:lnSpc>
            </a:pPr>
            <a:r>
              <a:rPr lang="en-US" sz="3999" spc="-35">
                <a:solidFill>
                  <a:srgbClr val="FFFFFF"/>
                </a:solidFill>
                <a:latin typeface="Segoe UI"/>
                <a:ea typeface="Segoe UI"/>
                <a:cs typeface="Segoe UI"/>
                <a:sym typeface="Segoe UI"/>
              </a:rPr>
              <a:t>Measuring success</a:t>
            </a:r>
          </a:p>
        </p:txBody>
      </p:sp>
      <p:sp>
        <p:nvSpPr>
          <p:cNvPr id="19" name="TextBox 19"/>
          <p:cNvSpPr txBox="1"/>
          <p:nvPr/>
        </p:nvSpPr>
        <p:spPr>
          <a:xfrm>
            <a:off x="1028700" y="967550"/>
            <a:ext cx="3200000" cy="170944"/>
          </a:xfrm>
          <a:prstGeom prst="rect">
            <a:avLst/>
          </a:prstGeom>
        </p:spPr>
        <p:txBody>
          <a:bodyPr wrap="square" lIns="0" tIns="0" rIns="0" bIns="0" rtlCol="0" anchor="t">
            <a:spAutoFit/>
          </a:bodyPr>
          <a:lstStyle/>
          <a:p>
            <a:pPr algn="l">
              <a:lnSpc>
                <a:spcPts val="1344"/>
              </a:lnSpc>
            </a:pPr>
            <a:r>
              <a:rPr lang="en-US" sz="1399" spc="187">
                <a:solidFill>
                  <a:srgbClr val="F79A83"/>
                </a:solidFill>
                <a:latin typeface="Segoe UI"/>
                <a:ea typeface="Segoe UI"/>
                <a:cs typeface="Segoe UI"/>
                <a:sym typeface="Segoe UI"/>
              </a:rPr>
              <a:t>SUCCESS METRICS</a:t>
            </a:r>
          </a:p>
        </p:txBody>
      </p:sp>
      <p:sp>
        <p:nvSpPr>
          <p:cNvPr id="20" name="TextBox 20"/>
          <p:cNvSpPr txBox="1"/>
          <p:nvPr/>
        </p:nvSpPr>
        <p:spPr>
          <a:xfrm>
            <a:off x="1294396" y="4616649"/>
            <a:ext cx="4646029" cy="1258934"/>
          </a:xfrm>
          <a:prstGeom prst="rect">
            <a:avLst/>
          </a:prstGeom>
        </p:spPr>
        <p:txBody>
          <a:bodyPr lIns="0" tIns="0" rIns="0" bIns="0" rtlCol="0" anchor="t">
            <a:spAutoFit/>
          </a:bodyPr>
          <a:lstStyle/>
          <a:p>
            <a:pPr marL="302260" lvl="1" indent="-151130" algn="l">
              <a:lnSpc>
                <a:spcPts val="1960"/>
              </a:lnSpc>
              <a:buFont typeface="Segoe UI"/>
              <a:buChar char="•"/>
            </a:pPr>
            <a:r>
              <a:rPr lang="en-US" sz="1400">
                <a:solidFill>
                  <a:srgbClr val="0A0A0A"/>
                </a:solidFill>
                <a:highlight>
                  <a:srgbClr val="FFFF00"/>
                </a:highlight>
                <a:latin typeface="Segoe UI"/>
                <a:ea typeface="Segoe UI"/>
                <a:cs typeface="Segoe UI"/>
                <a:sym typeface="Segoe UI"/>
              </a:rPr>
              <a:t>[X]</a:t>
            </a:r>
            <a:r>
              <a:rPr lang="en-US" sz="1400">
                <a:solidFill>
                  <a:srgbClr val="0A0A0A"/>
                </a:solidFill>
                <a:latin typeface="Segoe UI"/>
                <a:ea typeface="Segoe UI"/>
                <a:cs typeface="Segoe UI"/>
                <a:sym typeface="Segoe UI"/>
              </a:rPr>
              <a:t>% of partners actively using </a:t>
            </a:r>
            <a:r>
              <a:rPr lang="en-US" sz="1400" err="1">
                <a:solidFill>
                  <a:srgbClr val="0A0A0A"/>
                </a:solidFill>
                <a:latin typeface="Segoe UI"/>
                <a:ea typeface="Segoe UI"/>
                <a:cs typeface="Segoe UI"/>
                <a:sym typeface="Segoe UI"/>
              </a:rPr>
              <a:t>Nexl</a:t>
            </a:r>
            <a:r>
              <a:rPr lang="en-US" sz="1400">
                <a:solidFill>
                  <a:srgbClr val="0A0A0A"/>
                </a:solidFill>
                <a:latin typeface="Segoe UI"/>
                <a:ea typeface="Segoe UI"/>
                <a:cs typeface="Segoe UI"/>
                <a:sym typeface="Segoe UI"/>
              </a:rPr>
              <a:t> by month</a:t>
            </a:r>
            <a:endParaRPr lang="en-US" sz="1400">
              <a:solidFill>
                <a:srgbClr val="0A0A0A"/>
              </a:solidFill>
              <a:highlight>
                <a:srgbClr val="FFFF00"/>
              </a:highlight>
              <a:latin typeface="Segoe UI"/>
              <a:ea typeface="Segoe UI"/>
              <a:cs typeface="Segoe UI"/>
            </a:endParaRPr>
          </a:p>
          <a:p>
            <a:pPr marL="302260" lvl="1" indent="-151130">
              <a:lnSpc>
                <a:spcPts val="1960"/>
              </a:lnSpc>
              <a:buFont typeface="Segoe UI"/>
              <a:buChar char="•"/>
            </a:pPr>
            <a:r>
              <a:rPr lang="en-US" sz="1400">
                <a:solidFill>
                  <a:srgbClr val="0A0A0A"/>
                </a:solidFill>
                <a:highlight>
                  <a:srgbClr val="FFFF00"/>
                </a:highlight>
                <a:latin typeface="Segoe UI"/>
                <a:ea typeface="Segoe UI"/>
                <a:cs typeface="Segoe UI"/>
                <a:sym typeface="Segoe UI"/>
              </a:rPr>
              <a:t>[X]</a:t>
            </a:r>
            <a:r>
              <a:rPr lang="en-US" sz="1400">
                <a:solidFill>
                  <a:srgbClr val="0A0A0A"/>
                </a:solidFill>
                <a:latin typeface="Segoe UI"/>
                <a:ea typeface="Segoe UI"/>
                <a:cs typeface="Segoe UI"/>
                <a:sym typeface="Segoe UI"/>
              </a:rPr>
              <a:t> of mailboxes connected and contacts enriched</a:t>
            </a:r>
            <a:endParaRPr lang="en-US" sz="1400">
              <a:solidFill>
                <a:srgbClr val="0A0A0A"/>
              </a:solidFill>
              <a:latin typeface="Segoe UI"/>
              <a:ea typeface="Segoe UI"/>
              <a:cs typeface="Segoe UI"/>
            </a:endParaRPr>
          </a:p>
          <a:p>
            <a:pPr marL="302260" lvl="1" indent="-151130" algn="l">
              <a:lnSpc>
                <a:spcPts val="1960"/>
              </a:lnSpc>
              <a:buFont typeface="Segoe UI"/>
              <a:buChar char="•"/>
            </a:pPr>
            <a:r>
              <a:rPr lang="en-US" sz="1400">
                <a:solidFill>
                  <a:srgbClr val="0A0A0A"/>
                </a:solidFill>
                <a:latin typeface="Segoe UI"/>
                <a:ea typeface="Segoe UI"/>
                <a:cs typeface="Segoe UI"/>
                <a:sym typeface="Segoe UI"/>
              </a:rPr>
              <a:t>BD and marketing team fully off </a:t>
            </a:r>
            <a:r>
              <a:rPr lang="en-US" sz="1400">
                <a:solidFill>
                  <a:srgbClr val="0A0A0A"/>
                </a:solidFill>
                <a:highlight>
                  <a:srgbClr val="FFFF00"/>
                </a:highlight>
                <a:latin typeface="Segoe UI"/>
                <a:ea typeface="Segoe UI"/>
                <a:cs typeface="Segoe UI"/>
                <a:sym typeface="Segoe UI"/>
              </a:rPr>
              <a:t>[incumbent]</a:t>
            </a:r>
            <a:r>
              <a:rPr lang="en-US" sz="1400">
                <a:solidFill>
                  <a:srgbClr val="0A0A0A"/>
                </a:solidFill>
                <a:latin typeface="Segoe UI"/>
                <a:ea typeface="Segoe UI"/>
                <a:cs typeface="Segoe UI"/>
                <a:sym typeface="Segoe UI"/>
              </a:rPr>
              <a:t> by </a:t>
            </a:r>
            <a:r>
              <a:rPr lang="en-US" sz="1400">
                <a:solidFill>
                  <a:srgbClr val="0A0A0A"/>
                </a:solidFill>
                <a:highlight>
                  <a:srgbClr val="FFFF00"/>
                </a:highlight>
                <a:latin typeface="Segoe UI"/>
                <a:ea typeface="Segoe UI"/>
                <a:cs typeface="Segoe UI"/>
                <a:sym typeface="Segoe UI"/>
              </a:rPr>
              <a:t>[date]</a:t>
            </a:r>
            <a:endParaRPr lang="en-US" sz="1400">
              <a:solidFill>
                <a:srgbClr val="0A0A0A"/>
              </a:solidFill>
              <a:highlight>
                <a:srgbClr val="FFFF00"/>
              </a:highlight>
              <a:latin typeface="Segoe UI"/>
              <a:ea typeface="Segoe UI"/>
              <a:cs typeface="Segoe UI"/>
            </a:endParaRPr>
          </a:p>
          <a:p>
            <a:pPr marL="302260" lvl="1" indent="-151130">
              <a:lnSpc>
                <a:spcPts val="1960"/>
              </a:lnSpc>
              <a:buFont typeface="Segoe UI"/>
              <a:buChar char="•"/>
            </a:pPr>
            <a:r>
              <a:rPr lang="en-US" sz="1400">
                <a:solidFill>
                  <a:srgbClr val="0A0A0A"/>
                </a:solidFill>
                <a:highlight>
                  <a:srgbClr val="FFFF00"/>
                </a:highlight>
                <a:latin typeface="Segoe UI"/>
                <a:ea typeface="Segoe UI"/>
                <a:cs typeface="Segoe UI"/>
                <a:sym typeface="Segoe UI"/>
              </a:rPr>
              <a:t>[X]</a:t>
            </a:r>
            <a:r>
              <a:rPr lang="en-US" sz="1400">
                <a:solidFill>
                  <a:srgbClr val="0A0A0A"/>
                </a:solidFill>
                <a:latin typeface="Segoe UI"/>
                <a:ea typeface="Segoe UI"/>
                <a:cs typeface="Segoe UI"/>
                <a:sym typeface="Segoe UI"/>
              </a:rPr>
              <a:t> stay-in-touch reminders actioned per partner each week</a:t>
            </a:r>
            <a:endParaRPr lang="en-US" sz="1400">
              <a:solidFill>
                <a:srgbClr val="0A0A0A"/>
              </a:solidFill>
              <a:latin typeface="Segoe UI"/>
              <a:ea typeface="Segoe UI"/>
              <a:cs typeface="Segoe UI"/>
            </a:endParaRPr>
          </a:p>
        </p:txBody>
      </p:sp>
      <p:sp>
        <p:nvSpPr>
          <p:cNvPr id="21" name="TextBox 21"/>
          <p:cNvSpPr txBox="1"/>
          <p:nvPr/>
        </p:nvSpPr>
        <p:spPr>
          <a:xfrm>
            <a:off x="6828584" y="4616649"/>
            <a:ext cx="4665548" cy="1258934"/>
          </a:xfrm>
          <a:prstGeom prst="rect">
            <a:avLst/>
          </a:prstGeom>
        </p:spPr>
        <p:txBody>
          <a:bodyPr lIns="0" tIns="0" rIns="0" bIns="0" rtlCol="0" anchor="t">
            <a:spAutoFit/>
          </a:bodyPr>
          <a:lstStyle/>
          <a:p>
            <a:pPr marL="302260" lvl="1" indent="-151130">
              <a:lnSpc>
                <a:spcPts val="1960"/>
              </a:lnSpc>
              <a:buFont typeface="Segoe UI"/>
              <a:buChar char="•"/>
            </a:pPr>
            <a:r>
              <a:rPr lang="en-US" sz="1400">
                <a:solidFill>
                  <a:srgbClr val="0A0A0A"/>
                </a:solidFill>
                <a:latin typeface="Segoe UI"/>
                <a:ea typeface="Segoe UI"/>
                <a:cs typeface="Segoe UI"/>
                <a:sym typeface="Segoe UI"/>
              </a:rPr>
              <a:t>Time saved on data entry and list building</a:t>
            </a:r>
            <a:endParaRPr lang="en-US"/>
          </a:p>
          <a:p>
            <a:pPr marL="302260" lvl="1" indent="-151130">
              <a:lnSpc>
                <a:spcPts val="1960"/>
              </a:lnSpc>
              <a:buFont typeface="Segoe UI"/>
              <a:buChar char="•"/>
            </a:pPr>
            <a:r>
              <a:rPr lang="en-US" sz="1400">
                <a:solidFill>
                  <a:srgbClr val="0A0A0A"/>
                </a:solidFill>
                <a:latin typeface="Segoe UI"/>
                <a:ea typeface="Segoe UI"/>
                <a:cs typeface="Segoe UI"/>
                <a:sym typeface="Segoe UI"/>
              </a:rPr>
              <a:t>Reduced turnaround time, e.g. on campaigns</a:t>
            </a:r>
            <a:endParaRPr lang="en-US" sz="1400">
              <a:solidFill>
                <a:srgbClr val="0A0A0A"/>
              </a:solidFill>
              <a:latin typeface="Segoe UI"/>
              <a:ea typeface="Segoe UI"/>
              <a:cs typeface="Segoe UI"/>
            </a:endParaRPr>
          </a:p>
          <a:p>
            <a:pPr marL="302260" lvl="1" indent="-151130">
              <a:lnSpc>
                <a:spcPts val="1960"/>
              </a:lnSpc>
              <a:buFont typeface="Segoe UI"/>
              <a:buChar char="•"/>
            </a:pPr>
            <a:r>
              <a:rPr lang="en-US" sz="1400">
                <a:solidFill>
                  <a:srgbClr val="0A0A0A"/>
                </a:solidFill>
                <a:latin typeface="Segoe UI"/>
                <a:ea typeface="Segoe UI"/>
                <a:cs typeface="Segoe UI"/>
                <a:sym typeface="Segoe UI"/>
              </a:rPr>
              <a:t>Reduced time to answer who knows whom at a target client</a:t>
            </a:r>
            <a:endParaRPr lang="en-US" sz="1400">
              <a:solidFill>
                <a:srgbClr val="0A0A0A"/>
              </a:solidFill>
              <a:latin typeface="Segoe UI"/>
              <a:ea typeface="Segoe UI"/>
              <a:cs typeface="Segoe UI"/>
            </a:endParaRPr>
          </a:p>
          <a:p>
            <a:pPr marL="302260" lvl="1" indent="-151130">
              <a:lnSpc>
                <a:spcPts val="1960"/>
              </a:lnSpc>
              <a:buFont typeface="Segoe UI"/>
              <a:buChar char="•"/>
            </a:pPr>
            <a:r>
              <a:rPr lang="en-US" sz="1400">
                <a:solidFill>
                  <a:srgbClr val="0A0A0A"/>
                </a:solidFill>
                <a:latin typeface="Segoe UI"/>
                <a:cs typeface="Segoe UI"/>
                <a:sym typeface="Segoe UI"/>
              </a:rPr>
              <a:t>Consolidation of tools</a:t>
            </a:r>
            <a:endParaRPr lang="en-US"/>
          </a:p>
        </p:txBody>
      </p:sp>
      <p:sp>
        <p:nvSpPr>
          <p:cNvPr id="22" name="TextBox 22"/>
          <p:cNvSpPr txBox="1"/>
          <p:nvPr/>
        </p:nvSpPr>
        <p:spPr>
          <a:xfrm>
            <a:off x="12376150" y="4616649"/>
            <a:ext cx="4670692" cy="1002454"/>
          </a:xfrm>
          <a:prstGeom prst="rect">
            <a:avLst/>
          </a:prstGeom>
        </p:spPr>
        <p:txBody>
          <a:bodyPr lIns="0" tIns="0" rIns="0" bIns="0" rtlCol="0" anchor="t">
            <a:spAutoFit/>
          </a:bodyPr>
          <a:lstStyle/>
          <a:p>
            <a:pPr marL="302260" lvl="1" indent="-151130" algn="l">
              <a:lnSpc>
                <a:spcPts val="1960"/>
              </a:lnSpc>
              <a:buFont typeface="Segoe UI"/>
              <a:buChar char="•"/>
            </a:pPr>
            <a:r>
              <a:rPr lang="en-US" sz="1400" i="0">
                <a:solidFill>
                  <a:srgbClr val="0A0A0A"/>
                </a:solidFill>
                <a:latin typeface="Segoe UI"/>
                <a:ea typeface="Segoe UI"/>
                <a:cs typeface="Segoe UI"/>
                <a:sym typeface="Segoe UI"/>
              </a:rPr>
              <a:t>Pipeline tracked across every practice group</a:t>
            </a:r>
            <a:endParaRPr lang="en-US">
              <a:cs typeface="Segoe UI"/>
            </a:endParaRPr>
          </a:p>
          <a:p>
            <a:pPr marL="302260" lvl="1" indent="-151130" algn="l">
              <a:lnSpc>
                <a:spcPts val="1960"/>
              </a:lnSpc>
              <a:buFont typeface="Segoe UI"/>
              <a:buChar char="•"/>
            </a:pPr>
            <a:r>
              <a:rPr lang="en-US" sz="1400" i="0">
                <a:solidFill>
                  <a:srgbClr val="0A0A0A"/>
                </a:solidFill>
                <a:latin typeface="Segoe UI"/>
                <a:ea typeface="Segoe UI"/>
                <a:cs typeface="Segoe UI"/>
                <a:sym typeface="Segoe UI"/>
              </a:rPr>
              <a:t>Opportunities surfaced from signals and referrals</a:t>
            </a:r>
            <a:endParaRPr lang="en-US" sz="1400" i="0">
              <a:solidFill>
                <a:srgbClr val="0A0A0A"/>
              </a:solidFill>
              <a:latin typeface="Segoe UI"/>
              <a:ea typeface="Segoe UI"/>
              <a:cs typeface="Segoe UI"/>
            </a:endParaRPr>
          </a:p>
          <a:p>
            <a:pPr marL="302260" lvl="1" indent="-151130" algn="l">
              <a:lnSpc>
                <a:spcPts val="1960"/>
              </a:lnSpc>
              <a:buFont typeface="Segoe UI"/>
              <a:buChar char="•"/>
            </a:pPr>
            <a:r>
              <a:rPr lang="en-US" sz="1400" i="0">
                <a:solidFill>
                  <a:srgbClr val="0A0A0A"/>
                </a:solidFill>
                <a:latin typeface="Segoe UI"/>
                <a:ea typeface="Segoe UI"/>
                <a:cs typeface="Segoe UI"/>
                <a:sym typeface="Segoe UI"/>
              </a:rPr>
              <a:t>New matters and cross-sell from participating partners</a:t>
            </a:r>
            <a:endParaRPr lang="en-US" sz="1400" i="0">
              <a:solidFill>
                <a:srgbClr val="0A0A0A"/>
              </a:solidFill>
              <a:latin typeface="Segoe UI"/>
              <a:ea typeface="Segoe UI"/>
              <a:cs typeface="Segoe UI"/>
            </a:endParaRPr>
          </a:p>
          <a:p>
            <a:pPr marL="302260" lvl="1" indent="-151130" algn="l">
              <a:lnSpc>
                <a:spcPts val="1960"/>
              </a:lnSpc>
              <a:buFont typeface="Segoe UI"/>
              <a:buChar char="•"/>
            </a:pPr>
            <a:r>
              <a:rPr lang="en-US" sz="1400" i="0">
                <a:solidFill>
                  <a:srgbClr val="0A0A0A"/>
                </a:solidFill>
                <a:latin typeface="Segoe UI"/>
                <a:ea typeface="Segoe UI"/>
                <a:cs typeface="Segoe UI"/>
                <a:sym typeface="Segoe UI"/>
              </a:rPr>
              <a:t>Origination spread and client churn, reviewed quarterly</a:t>
            </a:r>
            <a:endParaRPr lang="en-US" sz="1400" i="0">
              <a:solidFill>
                <a:srgbClr val="0A0A0A"/>
              </a:solidFill>
              <a:latin typeface="Segoe UI"/>
              <a:ea typeface="Segoe UI"/>
              <a:cs typeface="Segoe UI"/>
            </a:endParaRPr>
          </a:p>
        </p:txBody>
      </p:sp>
      <p:sp>
        <p:nvSpPr>
          <p:cNvPr id="23" name="TextBox 23"/>
          <p:cNvSpPr txBox="1"/>
          <p:nvPr/>
        </p:nvSpPr>
        <p:spPr>
          <a:xfrm>
            <a:off x="1294396" y="3951286"/>
            <a:ext cx="3647734" cy="347916"/>
          </a:xfrm>
          <a:prstGeom prst="rect">
            <a:avLst/>
          </a:prstGeom>
        </p:spPr>
        <p:txBody>
          <a:bodyPr lIns="0" tIns="0" rIns="0" bIns="0" rtlCol="0" anchor="t">
            <a:spAutoFit/>
          </a:bodyPr>
          <a:lstStyle/>
          <a:p>
            <a:pPr algn="l">
              <a:lnSpc>
                <a:spcPts val="2879"/>
              </a:lnSpc>
            </a:pPr>
            <a:r>
              <a:rPr lang="en-US" sz="2350">
                <a:solidFill>
                  <a:srgbClr val="0A0A0A"/>
                </a:solidFill>
                <a:latin typeface="Segoe UI Semibold"/>
                <a:ea typeface="Segoe UI Semibold"/>
                <a:cs typeface="Segoe UI Semibold"/>
                <a:sym typeface="Segoe UI Semibold"/>
              </a:rPr>
              <a:t>Adoption</a:t>
            </a:r>
          </a:p>
        </p:txBody>
      </p:sp>
      <p:sp>
        <p:nvSpPr>
          <p:cNvPr id="24" name="TextBox 24"/>
          <p:cNvSpPr txBox="1"/>
          <p:nvPr/>
        </p:nvSpPr>
        <p:spPr>
          <a:xfrm>
            <a:off x="12376150" y="3941761"/>
            <a:ext cx="4289344" cy="371475"/>
          </a:xfrm>
          <a:prstGeom prst="rect">
            <a:avLst/>
          </a:prstGeom>
        </p:spPr>
        <p:txBody>
          <a:bodyPr lIns="0" tIns="0" rIns="0" bIns="0" rtlCol="0" anchor="t">
            <a:spAutoFit/>
          </a:bodyPr>
          <a:lstStyle/>
          <a:p>
            <a:pPr algn="l">
              <a:lnSpc>
                <a:spcPts val="2879"/>
              </a:lnSpc>
            </a:pPr>
            <a:r>
              <a:rPr lang="en-US" sz="2399">
                <a:solidFill>
                  <a:srgbClr val="0A0A0A"/>
                </a:solidFill>
                <a:latin typeface="Segoe UI"/>
                <a:ea typeface="Segoe UI"/>
                <a:cs typeface="Segoe UI"/>
                <a:sym typeface="Segoe UI"/>
              </a:rPr>
              <a:t>Growth</a:t>
            </a:r>
          </a:p>
        </p:txBody>
      </p:sp>
      <p:sp>
        <p:nvSpPr>
          <p:cNvPr id="25" name="TextBox 25"/>
          <p:cNvSpPr txBox="1"/>
          <p:nvPr/>
        </p:nvSpPr>
        <p:spPr>
          <a:xfrm>
            <a:off x="6828584" y="3941761"/>
            <a:ext cx="3784938" cy="371475"/>
          </a:xfrm>
          <a:prstGeom prst="rect">
            <a:avLst/>
          </a:prstGeom>
        </p:spPr>
        <p:txBody>
          <a:bodyPr lIns="0" tIns="0" rIns="0" bIns="0" rtlCol="0" anchor="t">
            <a:spAutoFit/>
          </a:bodyPr>
          <a:lstStyle/>
          <a:p>
            <a:pPr algn="l">
              <a:lnSpc>
                <a:spcPts val="2879"/>
              </a:lnSpc>
            </a:pPr>
            <a:r>
              <a:rPr lang="en-US" sz="2399">
                <a:solidFill>
                  <a:srgbClr val="0A0A0A"/>
                </a:solidFill>
                <a:latin typeface="Segoe UI"/>
                <a:ea typeface="Segoe UI"/>
                <a:cs typeface="Segoe UI"/>
                <a:sym typeface="Segoe UI"/>
              </a:rPr>
              <a:t>Efficiency</a:t>
            </a:r>
          </a:p>
        </p:txBody>
      </p:sp>
      <p:sp>
        <p:nvSpPr>
          <p:cNvPr id="27" name="Freeform 27"/>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6"/>
            <a:stretch>
              <a:fillRect l="-216309" t="-142429" b="-241828"/>
            </a:stretch>
          </a:blipFill>
        </p:spPr>
        <p:txBody>
          <a:bodyPr/>
          <a:lstStyle/>
          <a:p>
            <a:endParaRPr lang="en-US"/>
          </a:p>
        </p:txBody>
      </p:sp>
      <p:sp>
        <p:nvSpPr>
          <p:cNvPr id="33" name="Rectangle: Diagonal Corners Rounded 32">
            <a:extLst>
              <a:ext uri="{FF2B5EF4-FFF2-40B4-BE49-F238E27FC236}">
                <a16:creationId xmlns:a16="http://schemas.microsoft.com/office/drawing/2014/main" id="{8CBCB0E6-BAB5-E8C2-BF9D-EEBCEF54C974}"/>
              </a:ext>
            </a:extLst>
          </p:cNvPr>
          <p:cNvSpPr/>
          <p:nvPr/>
        </p:nvSpPr>
        <p:spPr>
          <a:xfrm>
            <a:off x="14055332" y="9040725"/>
            <a:ext cx="4004416" cy="10147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400" b="1">
                <a:solidFill>
                  <a:srgbClr val="0F0E0D"/>
                </a:solidFill>
                <a:latin typeface="Segoe UI"/>
                <a:ea typeface="+mn-lt"/>
                <a:cs typeface="Segoe UI"/>
              </a:rPr>
              <a:t> </a:t>
            </a:r>
            <a:r>
              <a:rPr lang="en-GB" sz="1400">
                <a:solidFill>
                  <a:srgbClr val="0F0E0D"/>
                </a:solidFill>
                <a:ea typeface="+mn-lt"/>
                <a:cs typeface="+mn-lt"/>
              </a:rPr>
              <a:t>Agree on these measures with leadership before you sign, and put a date on the first review.</a:t>
            </a:r>
            <a:endParaRPr lang="en-GB" sz="1400">
              <a:solidFill>
                <a:srgbClr val="000000"/>
              </a:solidFill>
              <a:ea typeface="+mn-lt"/>
              <a:cs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0"/>
            <a:ext cx="18288000" cy="2404870"/>
            <a:chOff x="0" y="0"/>
            <a:chExt cx="4816593" cy="633381"/>
          </a:xfrm>
        </p:grpSpPr>
        <p:sp>
          <p:nvSpPr>
            <p:cNvPr id="4" name="Freeform 4"/>
            <p:cNvSpPr/>
            <p:nvPr/>
          </p:nvSpPr>
          <p:spPr>
            <a:xfrm>
              <a:off x="0" y="0"/>
              <a:ext cx="4816592" cy="633381"/>
            </a:xfrm>
            <a:custGeom>
              <a:avLst/>
              <a:gdLst/>
              <a:ahLst/>
              <a:cxnLst/>
              <a:rect l="l" t="t" r="r" b="b"/>
              <a:pathLst>
                <a:path w="4816592" h="633381">
                  <a:moveTo>
                    <a:pt x="0" y="0"/>
                  </a:moveTo>
                  <a:lnTo>
                    <a:pt x="4816592" y="0"/>
                  </a:lnTo>
                  <a:lnTo>
                    <a:pt x="4816592" y="633381"/>
                  </a:lnTo>
                  <a:lnTo>
                    <a:pt x="0" y="633381"/>
                  </a:lnTo>
                  <a:close/>
                </a:path>
              </a:pathLst>
            </a:custGeom>
            <a:gradFill rotWithShape="1">
              <a:gsLst>
                <a:gs pos="0">
                  <a:srgbClr val="461619">
                    <a:alpha val="100000"/>
                  </a:srgbClr>
                </a:gs>
                <a:gs pos="100000">
                  <a:srgbClr val="1F1114">
                    <a:alpha val="100000"/>
                  </a:srgbClr>
                </a:gs>
              </a:gsLst>
              <a:lin ang="5400000"/>
            </a:gradFill>
          </p:spPr>
          <p:txBody>
            <a:bodyPr/>
            <a:lstStyle/>
            <a:p>
              <a:endParaRPr lang="en-US"/>
            </a:p>
          </p:txBody>
        </p:sp>
        <p:sp>
          <p:nvSpPr>
            <p:cNvPr id="5" name="TextBox 5"/>
            <p:cNvSpPr txBox="1"/>
            <p:nvPr/>
          </p:nvSpPr>
          <p:spPr>
            <a:xfrm>
              <a:off x="0" y="28575"/>
              <a:ext cx="4816593" cy="604806"/>
            </a:xfrm>
            <a:prstGeom prst="rect">
              <a:avLst/>
            </a:prstGeom>
          </p:spPr>
          <p:txBody>
            <a:bodyPr lIns="50800" tIns="50800" rIns="50800" bIns="50800" rtlCol="0" anchor="ctr"/>
            <a:lstStyle/>
            <a:p>
              <a:pPr algn="ctr">
                <a:lnSpc>
                  <a:spcPts val="1344"/>
                </a:lnSpc>
              </a:pPr>
              <a:endParaRPr/>
            </a:p>
          </p:txBody>
        </p:sp>
      </p:grpSp>
      <p:sp>
        <p:nvSpPr>
          <p:cNvPr id="6" name="TextBox 6"/>
          <p:cNvSpPr txBox="1"/>
          <p:nvPr/>
        </p:nvSpPr>
        <p:spPr>
          <a:xfrm>
            <a:off x="1092241" y="968531"/>
            <a:ext cx="5232359" cy="170944"/>
          </a:xfrm>
          <a:prstGeom prst="rect">
            <a:avLst/>
          </a:prstGeom>
        </p:spPr>
        <p:txBody>
          <a:bodyPr wrap="square" lIns="0" tIns="0" rIns="0" bIns="0" rtlCol="0" anchor="t">
            <a:spAutoFit/>
          </a:bodyPr>
          <a:lstStyle/>
          <a:p>
            <a:pPr algn="l">
              <a:lnSpc>
                <a:spcPts val="1344"/>
              </a:lnSpc>
            </a:pPr>
            <a:r>
              <a:rPr lang="en-US" sz="1400" spc="182">
                <a:solidFill>
                  <a:srgbClr val="F79A83"/>
                </a:solidFill>
                <a:latin typeface="Segoe UI"/>
                <a:ea typeface="Segoe UI"/>
                <a:cs typeface="Segoe UI"/>
                <a:sym typeface="Segoe UI"/>
              </a:rPr>
              <a:t>IMPLEMENTATION</a:t>
            </a:r>
          </a:p>
        </p:txBody>
      </p:sp>
      <p:sp>
        <p:nvSpPr>
          <p:cNvPr id="7" name="TextBox 7"/>
          <p:cNvSpPr txBox="1"/>
          <p:nvPr/>
        </p:nvSpPr>
        <p:spPr>
          <a:xfrm>
            <a:off x="1065027" y="1206675"/>
            <a:ext cx="7467153" cy="656975"/>
          </a:xfrm>
          <a:prstGeom prst="rect">
            <a:avLst/>
          </a:prstGeom>
        </p:spPr>
        <p:txBody>
          <a:bodyPr wrap="square" lIns="0" tIns="0" rIns="0" bIns="0" rtlCol="0" anchor="t">
            <a:spAutoFit/>
          </a:bodyPr>
          <a:lstStyle/>
          <a:p>
            <a:pPr algn="l">
              <a:lnSpc>
                <a:spcPts val="5522"/>
              </a:lnSpc>
            </a:pPr>
            <a:r>
              <a:rPr lang="en-US" sz="3900">
                <a:solidFill>
                  <a:srgbClr val="FFFFFF"/>
                </a:solidFill>
                <a:latin typeface="Segoe UI"/>
                <a:ea typeface="Segoe UI"/>
                <a:cs typeface="Segoe UI"/>
                <a:sym typeface="Segoe UI"/>
              </a:rPr>
              <a:t>Implementation plan</a:t>
            </a:r>
          </a:p>
        </p:txBody>
      </p:sp>
      <p:graphicFrame>
        <p:nvGraphicFramePr>
          <p:cNvPr id="8" name="Table 8"/>
          <p:cNvGraphicFramePr>
            <a:graphicFrameLocks noGrp="1"/>
          </p:cNvGraphicFramePr>
          <p:nvPr>
            <p:extLst>
              <p:ext uri="{D42A27DB-BD31-4B8C-83A1-F6EECF244321}">
                <p14:modId xmlns:p14="http://schemas.microsoft.com/office/powerpoint/2010/main" val="2862828583"/>
              </p:ext>
            </p:extLst>
          </p:nvPr>
        </p:nvGraphicFramePr>
        <p:xfrm>
          <a:off x="1028700" y="2557270"/>
          <a:ext cx="16184879" cy="3941766"/>
        </p:xfrm>
        <a:graphic>
          <a:graphicData uri="http://schemas.openxmlformats.org/drawingml/2006/table">
            <a:tbl>
              <a:tblPr/>
              <a:tblGrid>
                <a:gridCol w="6345208">
                  <a:extLst>
                    <a:ext uri="{9D8B030D-6E8A-4147-A177-3AD203B41FA5}">
                      <a16:colId xmlns:a16="http://schemas.microsoft.com/office/drawing/2014/main" val="20000"/>
                    </a:ext>
                  </a:extLst>
                </a:gridCol>
                <a:gridCol w="9839671">
                  <a:extLst>
                    <a:ext uri="{9D8B030D-6E8A-4147-A177-3AD203B41FA5}">
                      <a16:colId xmlns:a16="http://schemas.microsoft.com/office/drawing/2014/main" val="20001"/>
                    </a:ext>
                  </a:extLst>
                </a:gridCol>
              </a:tblGrid>
              <a:tr h="457200">
                <a:tc>
                  <a:txBody>
                    <a:bodyPr/>
                    <a:lstStyle/>
                    <a:p>
                      <a:pPr algn="l">
                        <a:lnSpc>
                          <a:spcPts val="2400"/>
                        </a:lnSpc>
                        <a:defRPr/>
                      </a:pPr>
                      <a:r>
                        <a:rPr lang="en-US" sz="1600">
                          <a:solidFill>
                            <a:srgbClr val="737373"/>
                          </a:solidFill>
                          <a:latin typeface="Segoe UI"/>
                          <a:ea typeface="Segoe UI"/>
                          <a:cs typeface="Segoe UI"/>
                          <a:sym typeface="Segoe UI"/>
                        </a:rPr>
                        <a:t>MILESTONE</a:t>
                      </a:r>
                      <a:endParaRPr lang="en-US" sz="110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E4E2DE"/>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2240"/>
                        </a:lnSpc>
                        <a:defRPr/>
                      </a:pPr>
                      <a:r>
                        <a:rPr lang="en-US" sz="1600">
                          <a:solidFill>
                            <a:srgbClr val="737373"/>
                          </a:solidFill>
                          <a:latin typeface="Segoe UI"/>
                          <a:ea typeface="Segoe UI"/>
                          <a:cs typeface="Segoe UI"/>
                          <a:sym typeface="Segoe UI"/>
                        </a:rPr>
                        <a:t>OUTCOME</a:t>
                      </a:r>
                      <a:endParaRPr lang="en-US" sz="1100"/>
                    </a:p>
                  </a:txBody>
                  <a:tcPr marL="152400" marR="152400" marT="152400" marB="152400" anchor="ctr">
                    <a:lnL w="0" cap="flat" cmpd="sng" algn="ctr">
                      <a:solidFill>
                        <a:srgbClr val="E4E2DE"/>
                      </a:solidFill>
                      <a:prstDash val="solid"/>
                      <a:round/>
                      <a:headEnd type="none" w="med" len="med"/>
                      <a:tailEnd type="none" w="med" len="med"/>
                    </a:lnL>
                    <a:lnR w="9525"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57200">
                <a:tc>
                  <a:txBody>
                    <a:bodyPr/>
                    <a:lstStyle/>
                    <a:p>
                      <a:pPr algn="l">
                        <a:lnSpc>
                          <a:spcPts val="2240"/>
                        </a:lnSpc>
                        <a:defRPr/>
                      </a:pPr>
                      <a:r>
                        <a:rPr lang="en-US" sz="1600">
                          <a:solidFill>
                            <a:srgbClr val="000000"/>
                          </a:solidFill>
                          <a:latin typeface="Segoe UI"/>
                          <a:ea typeface="Segoe UI"/>
                          <a:cs typeface="Segoe UI"/>
                          <a:sym typeface="Segoe UI"/>
                        </a:rPr>
                        <a:t>Kick-off with the </a:t>
                      </a:r>
                      <a:r>
                        <a:rPr lang="en-US" sz="1600" err="1">
                          <a:solidFill>
                            <a:srgbClr val="000000"/>
                          </a:solidFill>
                          <a:latin typeface="Segoe UI"/>
                          <a:ea typeface="Segoe UI"/>
                          <a:cs typeface="Segoe UI"/>
                          <a:sym typeface="Segoe UI"/>
                        </a:rPr>
                        <a:t>Nexl</a:t>
                      </a:r>
                      <a:r>
                        <a:rPr lang="en-US" sz="1600">
                          <a:solidFill>
                            <a:srgbClr val="000000"/>
                          </a:solidFill>
                          <a:latin typeface="Segoe UI"/>
                          <a:ea typeface="Segoe UI"/>
                          <a:cs typeface="Segoe UI"/>
                          <a:sym typeface="Segoe UI"/>
                        </a:rPr>
                        <a:t> onboarding team</a:t>
                      </a:r>
                      <a:endParaRPr lang="en-US" sz="1100"/>
                    </a:p>
                  </a:txBody>
                  <a:tcPr marL="152400" marR="152400" marT="152400" marB="152400">
                    <a:lnL w="0" cap="flat" cmpd="sng" algn="ctr">
                      <a:solidFill>
                        <a:srgbClr val="E4E2DE"/>
                      </a:solidFill>
                      <a:prstDash val="solid"/>
                      <a:round/>
                      <a:headEnd type="none" w="med" len="med"/>
                      <a:tailEnd type="none" w="med" len="med"/>
                    </a:lnL>
                    <a:lnR w="0" cap="flat" cmpd="sng" algn="ctr">
                      <a:solidFill>
                        <a:srgbClr val="E4E2DE"/>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2240"/>
                        </a:lnSpc>
                        <a:defRPr/>
                      </a:pPr>
                      <a:r>
                        <a:rPr lang="en-US" sz="1600" spc="-12">
                          <a:solidFill>
                            <a:srgbClr val="0A0A0A"/>
                          </a:solidFill>
                          <a:latin typeface="Segoe UI"/>
                          <a:ea typeface="Segoe UI"/>
                          <a:cs typeface="Segoe UI"/>
                          <a:sym typeface="Segoe UI"/>
                        </a:rPr>
                        <a:t>Project plan, roles, and go-live date agreed</a:t>
                      </a:r>
                      <a:endParaRPr lang="en-US" sz="1100"/>
                    </a:p>
                  </a:txBody>
                  <a:tcPr marL="152400" marR="152400" marT="152400" marB="152400">
                    <a:lnL w="0" cap="flat" cmpd="sng" algn="ctr">
                      <a:solidFill>
                        <a:srgbClr val="E4E2DE"/>
                      </a:solidFill>
                      <a:prstDash val="solid"/>
                      <a:round/>
                      <a:headEnd type="none" w="med" len="med"/>
                      <a:tailEnd type="none" w="med" len="med"/>
                    </a:lnL>
                    <a:lnR w="0" cap="flat" cmpd="sng" algn="ctr">
                      <a:solidFill>
                        <a:srgbClr val="E4E2DE"/>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algn="l">
                        <a:lnSpc>
                          <a:spcPts val="2240"/>
                        </a:lnSpc>
                        <a:defRPr/>
                      </a:pPr>
                      <a:r>
                        <a:rPr lang="en-US" sz="1600">
                          <a:solidFill>
                            <a:srgbClr val="000000"/>
                          </a:solidFill>
                          <a:latin typeface="Segoe UI"/>
                          <a:ea typeface="Segoe UI"/>
                          <a:cs typeface="Segoe UI"/>
                          <a:sym typeface="Segoe UI"/>
                        </a:rPr>
                        <a:t>Data connection and migration</a:t>
                      </a:r>
                      <a:endParaRPr lang="en-US" sz="110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E4E2DE"/>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tc>
                  <a:txBody>
                    <a:bodyPr/>
                    <a:lstStyle/>
                    <a:p>
                      <a:pPr algn="l">
                        <a:lnSpc>
                          <a:spcPts val="2240"/>
                        </a:lnSpc>
                        <a:defRPr/>
                      </a:pPr>
                      <a:r>
                        <a:rPr lang="en-US" sz="1600">
                          <a:solidFill>
                            <a:srgbClr val="0A0A0A"/>
                          </a:solidFill>
                          <a:latin typeface="Segoe UI"/>
                          <a:ea typeface="Segoe UI"/>
                          <a:cs typeface="Segoe UI"/>
                          <a:sym typeface="Segoe UI"/>
                        </a:rPr>
                        <a:t>Mailboxes connected, [</a:t>
                      </a:r>
                      <a:r>
                        <a:rPr lang="en-US" sz="1600">
                          <a:solidFill>
                            <a:srgbClr val="0A0A0A"/>
                          </a:solidFill>
                          <a:latin typeface="Segoe UI"/>
                          <a:ea typeface="Segoe UI"/>
                          <a:cs typeface="Segoe UI"/>
                        </a:rPr>
                        <a:t>incumbent</a:t>
                      </a:r>
                      <a:r>
                        <a:rPr lang="en-US" sz="1600">
                          <a:solidFill>
                            <a:srgbClr val="0A0A0A"/>
                          </a:solidFill>
                          <a:latin typeface="Segoe UI"/>
                          <a:ea typeface="Segoe UI"/>
                          <a:cs typeface="Segoe UI"/>
                          <a:sym typeface="Segoe UI"/>
                        </a:rPr>
                        <a:t>] data migrated</a:t>
                      </a:r>
                      <a:endParaRPr lang="en-US" sz="1100"/>
                    </a:p>
                  </a:txBody>
                  <a:tcPr marL="152400" marR="152400" marT="152400" marB="152400">
                    <a:lnL w="0" cap="flat" cmpd="sng" algn="ctr">
                      <a:solidFill>
                        <a:srgbClr val="E4E2DE"/>
                      </a:solidFill>
                      <a:prstDash val="solid"/>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algn="l">
                        <a:lnSpc>
                          <a:spcPts val="2240"/>
                        </a:lnSpc>
                      </a:pPr>
                      <a:r>
                        <a:rPr lang="en-US" sz="1600" err="1">
                          <a:solidFill>
                            <a:srgbClr val="000000"/>
                          </a:solidFill>
                          <a:latin typeface="Segoe UI"/>
                          <a:ea typeface="Segoe UI"/>
                          <a:cs typeface="Segoe UI"/>
                          <a:sym typeface="Segoe UI"/>
                        </a:rPr>
                        <a:t>Nexl</a:t>
                      </a:r>
                      <a:r>
                        <a:rPr lang="en-US" sz="1600">
                          <a:solidFill>
                            <a:srgbClr val="000000"/>
                          </a:solidFill>
                          <a:latin typeface="Segoe UI"/>
                          <a:ea typeface="Segoe UI"/>
                          <a:cs typeface="Segoe UI"/>
                          <a:sym typeface="Segoe UI"/>
                        </a:rPr>
                        <a:t> </a:t>
                      </a:r>
                      <a:r>
                        <a:rPr lang="en-US" sz="1600">
                          <a:solidFill>
                            <a:srgbClr val="000000"/>
                          </a:solidFill>
                          <a:latin typeface="Segoe UI"/>
                          <a:ea typeface="Segoe UI"/>
                          <a:cs typeface="Segoe UI"/>
                        </a:rPr>
                        <a:t>goes </a:t>
                      </a:r>
                      <a:r>
                        <a:rPr lang="en-US" sz="1600">
                          <a:solidFill>
                            <a:srgbClr val="000000"/>
                          </a:solidFill>
                          <a:latin typeface="Segoe UI"/>
                          <a:ea typeface="Segoe UI"/>
                          <a:cs typeface="Segoe UI"/>
                          <a:sym typeface="Segoe UI"/>
                        </a:rPr>
                        <a:t>live for the BD and marketing team</a:t>
                      </a:r>
                      <a:endParaRPr lang="en-US" sz="110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E4E2DE"/>
                      </a:solidFill>
                      <a:prstDash val="sysDot"/>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tc>
                  <a:txBody>
                    <a:bodyPr/>
                    <a:lstStyle/>
                    <a:p>
                      <a:pPr algn="l">
                        <a:lnSpc>
                          <a:spcPts val="2240"/>
                        </a:lnSpc>
                        <a:defRPr/>
                      </a:pPr>
                      <a:r>
                        <a:rPr lang="en-US" sz="1600">
                          <a:solidFill>
                            <a:srgbClr val="0A0A0A"/>
                          </a:solidFill>
                          <a:latin typeface="Segoe UI"/>
                          <a:ea typeface="Segoe UI"/>
                          <a:cs typeface="Segoe UI"/>
                          <a:sym typeface="Segoe UI"/>
                        </a:rPr>
                        <a:t>One year of who-knows-whom history loaded</a:t>
                      </a:r>
                      <a:endParaRPr lang="en-US" sz="1100"/>
                    </a:p>
                  </a:txBody>
                  <a:tcPr marL="152400" marR="152400" marT="152400" marB="152400">
                    <a:lnL w="0" cap="flat" cmpd="sng" algn="ctr">
                      <a:solidFill>
                        <a:srgbClr val="E4E2DE"/>
                      </a:solidFill>
                      <a:prstDash val="sysDot"/>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olid"/>
                      <a:round/>
                      <a:headEnd type="none" w="med" len="med"/>
                      <a:tailEnd type="none" w="med" len="med"/>
                    </a:lnT>
                    <a:lnB w="1905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algn="l">
                        <a:lnSpc>
                          <a:spcPts val="2240"/>
                        </a:lnSpc>
                        <a:defRPr/>
                      </a:pPr>
                      <a:r>
                        <a:rPr lang="en-US" sz="1600">
                          <a:solidFill>
                            <a:srgbClr val="000000"/>
                          </a:solidFill>
                          <a:latin typeface="Segoe UI"/>
                          <a:ea typeface="Segoe UI"/>
                          <a:cs typeface="Segoe UI"/>
                          <a:sym typeface="Segoe UI"/>
                        </a:rPr>
                        <a:t>Email marketing configuration</a:t>
                      </a:r>
                      <a:endParaRPr lang="en-US" sz="110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E4E2DE"/>
                      </a:solidFill>
                      <a:prstDash val="sysDot"/>
                      <a:round/>
                      <a:headEnd type="none" w="med" len="med"/>
                      <a:tailEnd type="none" w="med" len="med"/>
                    </a:lnR>
                    <a:lnT w="19050" cap="flat" cmpd="sng" algn="ctr">
                      <a:solidFill>
                        <a:srgbClr val="E4E2DE"/>
                      </a:solidFill>
                      <a:prstDash val="sysDot"/>
                      <a:round/>
                      <a:headEnd type="none" w="med" len="med"/>
                      <a:tailEnd type="none" w="med" len="med"/>
                    </a:lnT>
                    <a:lnB w="0" cap="flat" cmpd="sng" algn="ctr">
                      <a:solidFill>
                        <a:srgbClr val="E4E2DE"/>
                      </a:solidFill>
                      <a:prstDash val="sysDot"/>
                      <a:round/>
                      <a:headEnd type="none" w="med" len="med"/>
                      <a:tailEnd type="none" w="med" len="med"/>
                    </a:lnB>
                    <a:solidFill>
                      <a:srgbClr val="FFFFFF"/>
                    </a:solidFill>
                  </a:tcPr>
                </a:tc>
                <a:tc>
                  <a:txBody>
                    <a:bodyPr/>
                    <a:lstStyle/>
                    <a:p>
                      <a:pPr algn="l">
                        <a:lnSpc>
                          <a:spcPts val="2240"/>
                        </a:lnSpc>
                        <a:defRPr/>
                      </a:pPr>
                      <a:r>
                        <a:rPr lang="en-US" sz="1600">
                          <a:solidFill>
                            <a:srgbClr val="0A0A0A"/>
                          </a:solidFill>
                          <a:latin typeface="Segoe UI"/>
                          <a:ea typeface="Segoe UI"/>
                          <a:cs typeface="Segoe UI"/>
                          <a:sym typeface="Segoe UI"/>
                        </a:rPr>
                        <a:t>Templates converted, lists rebuilt</a:t>
                      </a:r>
                      <a:endParaRPr lang="en-US" sz="1100"/>
                    </a:p>
                  </a:txBody>
                  <a:tcPr marL="152400" marR="152400" marT="152400" marB="152400">
                    <a:lnL w="0" cap="flat" cmpd="sng" algn="ctr">
                      <a:solidFill>
                        <a:srgbClr val="E4E2DE"/>
                      </a:solidFill>
                      <a:prstDash val="sysDot"/>
                      <a:round/>
                      <a:headEnd type="none" w="med" len="med"/>
                      <a:tailEnd type="none" w="med" len="med"/>
                    </a:lnL>
                    <a:lnR w="0" cap="flat" cmpd="sng" algn="ctr">
                      <a:solidFill>
                        <a:srgbClr val="FFFFFF"/>
                      </a:solidFill>
                      <a:prstDash val="solid"/>
                      <a:round/>
                      <a:headEnd type="none" w="med" len="med"/>
                      <a:tailEnd type="none" w="med" len="med"/>
                    </a:lnR>
                    <a:lnT w="19050" cap="flat" cmpd="sng" algn="ctr">
                      <a:solidFill>
                        <a:srgbClr val="E4E2DE"/>
                      </a:solidFill>
                      <a:prstDash val="sysDot"/>
                      <a:round/>
                      <a:headEnd type="none" w="med" len="med"/>
                      <a:tailEnd type="none" w="med" len="med"/>
                    </a:lnT>
                    <a:lnB w="0" cap="flat" cmpd="sng" algn="ctr">
                      <a:solidFill>
                        <a:srgbClr val="E4E2DE"/>
                      </a:solidFill>
                      <a:prstDash val="sysDot"/>
                      <a:round/>
                      <a:headEnd type="none" w="med" len="med"/>
                      <a:tailEnd type="none" w="med" len="med"/>
                    </a:lnB>
                    <a:solidFill>
                      <a:srgbClr val="FFFFFF"/>
                    </a:solidFill>
                  </a:tcPr>
                </a:tc>
                <a:extLst>
                  <a:ext uri="{0D108BD9-81ED-4DB2-BD59-A6C34878D82A}">
                    <a16:rowId xmlns:a16="http://schemas.microsoft.com/office/drawing/2014/main" val="10004"/>
                  </a:ext>
                </a:extLst>
              </a:tr>
              <a:tr h="457200">
                <a:tc>
                  <a:txBody>
                    <a:bodyPr/>
                    <a:lstStyle/>
                    <a:p>
                      <a:pPr algn="l">
                        <a:lnSpc>
                          <a:spcPts val="2240"/>
                        </a:lnSpc>
                        <a:defRPr/>
                      </a:pPr>
                      <a:r>
                        <a:rPr lang="en-US" sz="1600">
                          <a:solidFill>
                            <a:srgbClr val="000000"/>
                          </a:solidFill>
                          <a:latin typeface="Segoe UI"/>
                          <a:ea typeface="Segoe UI"/>
                          <a:cs typeface="Segoe UI"/>
                          <a:sym typeface="Segoe UI"/>
                        </a:rPr>
                        <a:t>Partner rollout and training (</a:t>
                      </a:r>
                      <a:r>
                        <a:rPr lang="en-US" sz="1600" err="1">
                          <a:solidFill>
                            <a:srgbClr val="000000"/>
                          </a:solidFill>
                          <a:latin typeface="Segoe UI"/>
                          <a:ea typeface="Segoe UI"/>
                          <a:cs typeface="Segoe UI"/>
                          <a:sym typeface="Segoe UI"/>
                        </a:rPr>
                        <a:t>Nexl</a:t>
                      </a:r>
                      <a:r>
                        <a:rPr lang="en-US" sz="1600">
                          <a:solidFill>
                            <a:srgbClr val="000000"/>
                          </a:solidFill>
                          <a:latin typeface="Segoe UI"/>
                          <a:ea typeface="Segoe UI"/>
                          <a:cs typeface="Segoe UI"/>
                          <a:sym typeface="Segoe UI"/>
                        </a:rPr>
                        <a:t> GO)</a:t>
                      </a:r>
                      <a:endParaRPr lang="en-US" sz="1100"/>
                    </a:p>
                  </a:txBody>
                  <a:tcPr marL="152400" marR="152400" marT="152400" marB="152400">
                    <a:lnL w="0" cap="flat" cmpd="sng" algn="ctr">
                      <a:solidFill>
                        <a:srgbClr val="E4E2DE"/>
                      </a:solidFill>
                      <a:prstDash val="solid"/>
                      <a:round/>
                      <a:headEnd type="none" w="med" len="med"/>
                      <a:tailEnd type="none" w="med" len="med"/>
                    </a:lnL>
                    <a:lnR w="0" cap="flat" cmpd="sng" algn="ctr">
                      <a:solidFill>
                        <a:srgbClr val="E4E2DE"/>
                      </a:solidFill>
                      <a:prstDash val="solid"/>
                      <a:round/>
                      <a:headEnd type="none" w="med" len="med"/>
                      <a:tailEnd type="none" w="med" len="med"/>
                    </a:lnR>
                    <a:lnT w="0" cap="flat" cmpd="sng" algn="ctr">
                      <a:solidFill>
                        <a:srgbClr val="E4E2DE"/>
                      </a:solidFill>
                      <a:prstDash val="sysDot"/>
                      <a:round/>
                      <a:headEnd type="none" w="med" len="med"/>
                      <a:tailEnd type="none" w="med" len="med"/>
                    </a:lnT>
                    <a:lnB w="0" cap="flat" cmpd="sng" algn="ctr">
                      <a:solidFill>
                        <a:srgbClr val="E4E2DE"/>
                      </a:solidFill>
                      <a:prstDash val="solid"/>
                      <a:round/>
                      <a:headEnd type="none" w="med" len="med"/>
                      <a:tailEnd type="none" w="med" len="med"/>
                    </a:lnB>
                    <a:solidFill>
                      <a:srgbClr val="FFFFFF"/>
                    </a:solidFill>
                  </a:tcPr>
                </a:tc>
                <a:tc>
                  <a:txBody>
                    <a:bodyPr/>
                    <a:lstStyle/>
                    <a:p>
                      <a:pPr algn="l">
                        <a:lnSpc>
                          <a:spcPts val="2240"/>
                        </a:lnSpc>
                        <a:defRPr/>
                      </a:pPr>
                      <a:r>
                        <a:rPr lang="en-US" sz="1600">
                          <a:solidFill>
                            <a:srgbClr val="0A0A0A"/>
                          </a:solidFill>
                          <a:latin typeface="Segoe UI"/>
                          <a:ea typeface="Segoe UI"/>
                          <a:cs typeface="Segoe UI"/>
                          <a:sym typeface="Segoe UI"/>
                        </a:rPr>
                        <a:t>Outlook add-in and mobile app deployed to [N] partners</a:t>
                      </a:r>
                      <a:endParaRPr lang="en-US" sz="1100"/>
                    </a:p>
                  </a:txBody>
                  <a:tcPr marL="152400" marR="152400" marT="152400" marB="152400">
                    <a:lnL w="0" cap="flat" cmpd="sng" algn="ctr">
                      <a:solidFill>
                        <a:srgbClr val="E4E2DE"/>
                      </a:solidFill>
                      <a:prstDash val="solid"/>
                      <a:round/>
                      <a:headEnd type="none" w="med" len="med"/>
                      <a:tailEnd type="none" w="med" len="med"/>
                    </a:lnL>
                    <a:lnR w="0" cap="flat" cmpd="sng" algn="ctr">
                      <a:solidFill>
                        <a:srgbClr val="E4E2DE"/>
                      </a:solidFill>
                      <a:prstDash val="solid"/>
                      <a:round/>
                      <a:headEnd type="none" w="med" len="med"/>
                      <a:tailEnd type="none" w="med" len="med"/>
                    </a:lnR>
                    <a:lnT w="0" cap="flat" cmpd="sng" algn="ctr">
                      <a:solidFill>
                        <a:srgbClr val="E4E2DE"/>
                      </a:solidFill>
                      <a:prstDash val="sysDot"/>
                      <a:round/>
                      <a:headEnd type="none" w="med" len="med"/>
                      <a:tailEnd type="none" w="med" len="med"/>
                    </a:lnT>
                    <a:lnB w="0" cap="flat" cmpd="sng" algn="ctr">
                      <a:solidFill>
                        <a:srgbClr val="E4E2DE"/>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algn="l">
                        <a:lnSpc>
                          <a:spcPts val="2240"/>
                        </a:lnSpc>
                        <a:defRPr/>
                      </a:pPr>
                      <a:r>
                        <a:rPr lang="en-US" sz="1600">
                          <a:solidFill>
                            <a:srgbClr val="000000"/>
                          </a:solidFill>
                          <a:latin typeface="Segoe UI"/>
                          <a:ea typeface="Segoe UI"/>
                          <a:cs typeface="Segoe UI"/>
                          <a:sym typeface="Segoe UI"/>
                        </a:rPr>
                        <a:t>30-day adoption review</a:t>
                      </a:r>
                      <a:endParaRPr lang="en-US" sz="1100"/>
                    </a:p>
                  </a:txBody>
                  <a:tcPr marL="152400" marR="152400" marT="152400" marB="152400">
                    <a:lnL w="0" cap="flat" cmpd="sng" algn="ctr">
                      <a:solidFill>
                        <a:srgbClr val="FFFFFF"/>
                      </a:solidFill>
                      <a:prstDash val="solid"/>
                      <a:round/>
                      <a:headEnd type="none" w="med" len="med"/>
                      <a:tailEnd type="none" w="med" len="med"/>
                    </a:lnL>
                    <a:lnR w="0" cap="flat" cmpd="sng" algn="ctr">
                      <a:solidFill>
                        <a:srgbClr val="E4E2DE"/>
                      </a:solidFill>
                      <a:prstDash val="sysDot"/>
                      <a:round/>
                      <a:headEnd type="none" w="med" len="med"/>
                      <a:tailEnd type="none" w="med" len="med"/>
                    </a:lnR>
                    <a:lnT w="0" cap="flat" cmpd="sng" algn="ctr">
                      <a:solidFill>
                        <a:srgbClr val="E4E2DE"/>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FFFFF"/>
                    </a:solidFill>
                  </a:tcPr>
                </a:tc>
                <a:tc>
                  <a:txBody>
                    <a:bodyPr/>
                    <a:lstStyle/>
                    <a:p>
                      <a:pPr algn="l">
                        <a:lnSpc>
                          <a:spcPts val="2240"/>
                        </a:lnSpc>
                        <a:defRPr/>
                      </a:pPr>
                      <a:r>
                        <a:rPr lang="en-US" sz="1600">
                          <a:solidFill>
                            <a:srgbClr val="0A0A0A"/>
                          </a:solidFill>
                          <a:latin typeface="Segoe UI"/>
                          <a:ea typeface="Segoe UI"/>
                          <a:cs typeface="Segoe UI"/>
                          <a:sym typeface="Segoe UI"/>
                        </a:rPr>
                        <a:t>Usage against targets, next cohort agreed</a:t>
                      </a:r>
                      <a:endParaRPr lang="en-US" sz="1100"/>
                    </a:p>
                  </a:txBody>
                  <a:tcPr marL="152400" marR="152400" marT="152400" marB="152400">
                    <a:lnL w="0" cap="flat" cmpd="sng" algn="ctr">
                      <a:solidFill>
                        <a:srgbClr val="E4E2DE"/>
                      </a:solidFill>
                      <a:prstDash val="sysDot"/>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E4E2DE"/>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9" name="Freeform 9"/>
          <p:cNvSpPr/>
          <p:nvPr/>
        </p:nvSpPr>
        <p:spPr>
          <a:xfrm>
            <a:off x="11244436" y="0"/>
            <a:ext cx="6932344" cy="1956513"/>
          </a:xfrm>
          <a:custGeom>
            <a:avLst/>
            <a:gdLst/>
            <a:ahLst/>
            <a:cxnLst/>
            <a:rect l="l" t="t" r="r" b="b"/>
            <a:pathLst>
              <a:path w="6932344" h="1956513">
                <a:moveTo>
                  <a:pt x="0" y="0"/>
                </a:moveTo>
                <a:lnTo>
                  <a:pt x="6932345" y="0"/>
                </a:lnTo>
                <a:lnTo>
                  <a:pt x="6932345" y="1956513"/>
                </a:lnTo>
                <a:lnTo>
                  <a:pt x="0" y="1956513"/>
                </a:lnTo>
                <a:lnTo>
                  <a:pt x="0" y="0"/>
                </a:lnTo>
                <a:close/>
              </a:path>
            </a:pathLst>
          </a:custGeom>
          <a:blipFill>
            <a:blip r:embed="rId3"/>
            <a:stretch>
              <a:fillRect l="-216309" t="-142429" b="-241828"/>
            </a:stretch>
          </a:blipFill>
        </p:spPr>
        <p:txBody>
          <a:bodyPr/>
          <a:lstStyle/>
          <a:p>
            <a:endParaRPr lang="en-US"/>
          </a:p>
        </p:txBody>
      </p:sp>
      <p:sp>
        <p:nvSpPr>
          <p:cNvPr id="10" name="TextBox 9"/>
          <p:cNvSpPr txBox="1"/>
          <p:nvPr/>
        </p:nvSpPr>
        <p:spPr>
          <a:xfrm>
            <a:off x="1005840" y="7040880"/>
            <a:ext cx="16184880" cy="548640"/>
          </a:xfrm>
          <a:prstGeom prst="rect">
            <a:avLst/>
          </a:prstGeom>
          <a:noFill/>
        </p:spPr>
        <p:txBody>
          <a:bodyPr wrap="square" lIns="45720" tIns="18288" rIns="45720" bIns="18288">
            <a:spAutoFit/>
          </a:bodyPr>
          <a:lstStyle/>
          <a:p>
            <a:r>
              <a:rPr sz="2200" b="1">
                <a:solidFill>
                  <a:srgbClr val="47788D"/>
                </a:solidFill>
                <a:latin typeface="Segoe UI Semibold"/>
              </a:rPr>
              <a:t>What makes </a:t>
            </a:r>
            <a:r>
              <a:rPr sz="2200" b="1" err="1">
                <a:solidFill>
                  <a:srgbClr val="47788D"/>
                </a:solidFill>
                <a:latin typeface="Segoe UI Semibold"/>
              </a:rPr>
              <a:t>Nexl's</a:t>
            </a:r>
            <a:r>
              <a:rPr sz="2200" b="1">
                <a:solidFill>
                  <a:srgbClr val="47788D"/>
                </a:solidFill>
                <a:latin typeface="Segoe UI Semibold"/>
              </a:rPr>
              <a:t> implementation unique?</a:t>
            </a:r>
          </a:p>
        </p:txBody>
      </p:sp>
      <p:sp>
        <p:nvSpPr>
          <p:cNvPr id="11" name="TextBox 10"/>
          <p:cNvSpPr txBox="1"/>
          <p:nvPr/>
        </p:nvSpPr>
        <p:spPr>
          <a:xfrm>
            <a:off x="1005840" y="7726679"/>
            <a:ext cx="5120640" cy="729430"/>
          </a:xfrm>
          <a:prstGeom prst="rect">
            <a:avLst/>
          </a:prstGeom>
          <a:noFill/>
        </p:spPr>
        <p:txBody>
          <a:bodyPr wrap="square" lIns="45720" tIns="18288" rIns="45720" bIns="18288" anchor="t">
            <a:spAutoFit/>
          </a:bodyPr>
          <a:lstStyle/>
          <a:p>
            <a:r>
              <a:rPr lang="en-US" sz="1700" b="1">
                <a:solidFill>
                  <a:srgbClr val="0F0E0D"/>
                </a:solidFill>
                <a:latin typeface="Segoe UI Semibold"/>
              </a:rPr>
              <a:t>In-house implementation</a:t>
            </a:r>
            <a:endParaRPr lang="en-US"/>
          </a:p>
          <a:p>
            <a:r>
              <a:rPr sz="1400" b="0">
                <a:solidFill>
                  <a:srgbClr val="0F0E0D"/>
                </a:solidFill>
                <a:latin typeface="Segoe UI"/>
              </a:rPr>
              <a:t>Run in-house by </a:t>
            </a:r>
            <a:r>
              <a:rPr sz="1400" b="0" err="1">
                <a:solidFill>
                  <a:srgbClr val="0F0E0D"/>
                </a:solidFill>
                <a:latin typeface="Segoe UI"/>
              </a:rPr>
              <a:t>Nexl's</a:t>
            </a:r>
            <a:r>
              <a:rPr sz="1400" b="0">
                <a:solidFill>
                  <a:srgbClr val="0F0E0D"/>
                </a:solidFill>
                <a:latin typeface="Segoe UI"/>
              </a:rPr>
              <a:t> own team, with one point of </a:t>
            </a:r>
            <a:r>
              <a:rPr lang="en-GB" sz="1400">
                <a:solidFill>
                  <a:srgbClr val="0F0E0D"/>
                </a:solidFill>
                <a:latin typeface="Segoe UI"/>
              </a:rPr>
              <a:t>contact</a:t>
            </a:r>
            <a:r>
              <a:rPr sz="1400" b="0">
                <a:solidFill>
                  <a:srgbClr val="0F0E0D"/>
                </a:solidFill>
                <a:latin typeface="Segoe UI"/>
              </a:rPr>
              <a:t>. Lawyers keep working in Outlook and on their phones.</a:t>
            </a:r>
            <a:endParaRPr sz="1400" b="0">
              <a:solidFill>
                <a:srgbClr val="0F0E0D"/>
              </a:solidFill>
              <a:latin typeface="Segoe UI"/>
              <a:cs typeface="Segoe UI"/>
            </a:endParaRPr>
          </a:p>
        </p:txBody>
      </p:sp>
      <p:sp>
        <p:nvSpPr>
          <p:cNvPr id="12" name="TextBox 11"/>
          <p:cNvSpPr txBox="1"/>
          <p:nvPr/>
        </p:nvSpPr>
        <p:spPr>
          <a:xfrm>
            <a:off x="6492240" y="7726679"/>
            <a:ext cx="5120640" cy="729430"/>
          </a:xfrm>
          <a:prstGeom prst="rect">
            <a:avLst/>
          </a:prstGeom>
          <a:noFill/>
        </p:spPr>
        <p:txBody>
          <a:bodyPr wrap="square" lIns="45720" tIns="18288" rIns="45720" bIns="18288" anchor="t">
            <a:spAutoFit/>
          </a:bodyPr>
          <a:lstStyle/>
          <a:p>
            <a:r>
              <a:rPr lang="en-US" sz="1700" b="1">
                <a:solidFill>
                  <a:srgbClr val="0F0E0D"/>
                </a:solidFill>
                <a:latin typeface="Segoe UI Semibold"/>
              </a:rPr>
              <a:t>See value fast</a:t>
            </a:r>
            <a:endParaRPr lang="en-US"/>
          </a:p>
          <a:p>
            <a:r>
              <a:rPr lang="en-GB" sz="1400">
                <a:solidFill>
                  <a:srgbClr val="0F0E0D"/>
                </a:solidFill>
                <a:latin typeface="Segoe UI"/>
              </a:rPr>
              <a:t>Quick, in-house set up means you can get your</a:t>
            </a:r>
            <a:r>
              <a:rPr sz="1400" b="0">
                <a:solidFill>
                  <a:srgbClr val="0F0E0D"/>
                </a:solidFill>
                <a:latin typeface="Segoe UI"/>
              </a:rPr>
              <a:t> tenant live and Outlook add-in deployed within </a:t>
            </a:r>
            <a:r>
              <a:rPr lang="en-GB" sz="1400">
                <a:solidFill>
                  <a:srgbClr val="0F0E0D"/>
                </a:solidFill>
                <a:latin typeface="Segoe UI"/>
              </a:rPr>
              <a:t>weeks.</a:t>
            </a:r>
            <a:endParaRPr sz="1400" b="0">
              <a:solidFill>
                <a:srgbClr val="0F0E0D"/>
              </a:solidFill>
              <a:latin typeface="Segoe UI"/>
              <a:cs typeface="Segoe UI"/>
            </a:endParaRPr>
          </a:p>
        </p:txBody>
      </p:sp>
      <p:sp>
        <p:nvSpPr>
          <p:cNvPr id="13" name="TextBox 12"/>
          <p:cNvSpPr txBox="1"/>
          <p:nvPr/>
        </p:nvSpPr>
        <p:spPr>
          <a:xfrm>
            <a:off x="11978640" y="7726679"/>
            <a:ext cx="5120640" cy="729430"/>
          </a:xfrm>
          <a:prstGeom prst="rect">
            <a:avLst/>
          </a:prstGeom>
          <a:noFill/>
        </p:spPr>
        <p:txBody>
          <a:bodyPr wrap="square" lIns="45720" tIns="18288" rIns="45720" bIns="18288" anchor="t">
            <a:spAutoFit/>
          </a:bodyPr>
          <a:lstStyle/>
          <a:p>
            <a:r>
              <a:rPr sz="1700" b="1">
                <a:solidFill>
                  <a:srgbClr val="0F0E0D"/>
                </a:solidFill>
                <a:latin typeface="Segoe UI Semibold"/>
              </a:rPr>
              <a:t>High adoption</a:t>
            </a:r>
          </a:p>
          <a:p>
            <a:r>
              <a:rPr lang="en-GB" sz="1400" err="1">
                <a:solidFill>
                  <a:srgbClr val="0F0E0D"/>
                </a:solidFill>
                <a:latin typeface="Segoe UI"/>
              </a:rPr>
              <a:t>Nexl</a:t>
            </a:r>
            <a:r>
              <a:rPr lang="en-GB" sz="1400">
                <a:solidFill>
                  <a:srgbClr val="0F0E0D"/>
                </a:solidFill>
                <a:latin typeface="Segoe UI"/>
              </a:rPr>
              <a:t> customers report up to 60% partner adoption due to zero</a:t>
            </a:r>
            <a:r>
              <a:rPr sz="1400" b="0">
                <a:solidFill>
                  <a:srgbClr val="0F0E0D"/>
                </a:solidFill>
                <a:latin typeface="Segoe UI"/>
              </a:rPr>
              <a:t> data entry, a mobile app, and </a:t>
            </a:r>
            <a:r>
              <a:rPr lang="en-GB" sz="1400">
                <a:solidFill>
                  <a:srgbClr val="0F0E0D"/>
                </a:solidFill>
                <a:latin typeface="Segoe UI"/>
              </a:rPr>
              <a:t>ease of use.</a:t>
            </a:r>
            <a:endParaRPr sz="1400" b="0">
              <a:solidFill>
                <a:srgbClr val="0F0E0D"/>
              </a:solidFill>
              <a:latin typeface="Segoe UI"/>
              <a:cs typeface="Segoe UI"/>
            </a:endParaRPr>
          </a:p>
        </p:txBody>
      </p:sp>
      <p:sp>
        <p:nvSpPr>
          <p:cNvPr id="17" name="Rectangle: Diagonal Corners Rounded 16">
            <a:extLst>
              <a:ext uri="{FF2B5EF4-FFF2-40B4-BE49-F238E27FC236}">
                <a16:creationId xmlns:a16="http://schemas.microsoft.com/office/drawing/2014/main" id="{4C174642-7221-78C5-288A-A7D9CFAC43E2}"/>
              </a:ext>
            </a:extLst>
          </p:cNvPr>
          <p:cNvSpPr/>
          <p:nvPr/>
        </p:nvSpPr>
        <p:spPr>
          <a:xfrm>
            <a:off x="14055332" y="9028025"/>
            <a:ext cx="4004416" cy="1027463"/>
          </a:xfrm>
          <a:prstGeom prst="round2DiagRect">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rgbClr val="0F0E0D"/>
                </a:solidFill>
                <a:latin typeface="Segoe UI"/>
                <a:cs typeface="Segoe UI"/>
              </a:rPr>
              <a:t>Template tip</a:t>
            </a:r>
            <a:r>
              <a:rPr lang="en-GB" sz="1400" b="1">
                <a:solidFill>
                  <a:srgbClr val="0F0E0D"/>
                </a:solidFill>
                <a:latin typeface="Segoe UI"/>
                <a:cs typeface="Segoe UI"/>
              </a:rPr>
              <a:t>:</a:t>
            </a:r>
            <a:r>
              <a:rPr lang="en-GB" sz="1400" b="1">
                <a:solidFill>
                  <a:srgbClr val="0F0E0D"/>
                </a:solidFill>
                <a:latin typeface="Segoe UI"/>
                <a:ea typeface="+mn-lt"/>
                <a:cs typeface="Segoe UI"/>
              </a:rPr>
              <a:t> </a:t>
            </a:r>
            <a:r>
              <a:rPr lang="en-GB" sz="1400">
                <a:solidFill>
                  <a:srgbClr val="0F0E0D"/>
                </a:solidFill>
                <a:ea typeface="+mn-lt"/>
                <a:cs typeface="+mn-lt"/>
              </a:rPr>
              <a:t>Ask your </a:t>
            </a:r>
            <a:r>
              <a:rPr lang="en-GB" sz="1400" err="1">
                <a:solidFill>
                  <a:srgbClr val="0F0E0D"/>
                </a:solidFill>
                <a:ea typeface="+mn-lt"/>
                <a:cs typeface="+mn-lt"/>
              </a:rPr>
              <a:t>Nexl</a:t>
            </a:r>
            <a:r>
              <a:rPr lang="en-GB" sz="1400">
                <a:solidFill>
                  <a:srgbClr val="0F0E0D"/>
                </a:solidFill>
                <a:ea typeface="+mn-lt"/>
                <a:cs typeface="+mn-lt"/>
              </a:rPr>
              <a:t> contact or preferred vendor for a dated plan for your firm.</a:t>
            </a:r>
            <a:endParaRPr lang="en-GB" sz="1400">
              <a:solidFill>
                <a:srgbClr val="0F0E0D"/>
              </a:solidFill>
              <a:cs typeface="Segoe U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461619">
                <a:alpha val="100000"/>
              </a:srgbClr>
            </a:gs>
            <a:gs pos="100000">
              <a:srgbClr val="1F1114">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533291" y="1028700"/>
            <a:ext cx="3937864" cy="1940968"/>
            <a:chOff x="0" y="0"/>
            <a:chExt cx="4122293" cy="2031873"/>
          </a:xfrm>
        </p:grpSpPr>
        <p:sp>
          <p:nvSpPr>
            <p:cNvPr id="3" name="Freeform 3"/>
            <p:cNvSpPr/>
            <p:nvPr/>
          </p:nvSpPr>
          <p:spPr>
            <a:xfrm>
              <a:off x="0" y="0"/>
              <a:ext cx="4122293" cy="2031873"/>
            </a:xfrm>
            <a:custGeom>
              <a:avLst/>
              <a:gdLst/>
              <a:ahLst/>
              <a:cxnLst/>
              <a:rect l="l" t="t" r="r" b="b"/>
              <a:pathLst>
                <a:path w="4122293" h="2031873">
                  <a:moveTo>
                    <a:pt x="0" y="0"/>
                  </a:moveTo>
                  <a:lnTo>
                    <a:pt x="4122293" y="0"/>
                  </a:lnTo>
                  <a:lnTo>
                    <a:pt x="4122293" y="2031873"/>
                  </a:lnTo>
                  <a:lnTo>
                    <a:pt x="0" y="2031873"/>
                  </a:lnTo>
                  <a:lnTo>
                    <a:pt x="0" y="0"/>
                  </a:lnTo>
                  <a:close/>
                </a:path>
              </a:pathLst>
            </a:custGeom>
            <a:blipFill>
              <a:blip r:embed="rId3"/>
              <a:stretch>
                <a:fillRect t="-23" b="-23"/>
              </a:stretch>
            </a:blipFill>
          </p:spPr>
          <p:txBody>
            <a:bodyPr/>
            <a:lstStyle/>
            <a:p>
              <a:endParaRPr lang="en-US"/>
            </a:p>
          </p:txBody>
        </p:sp>
      </p:grpSp>
      <p:sp>
        <p:nvSpPr>
          <p:cNvPr id="5" name="TextBox 5"/>
          <p:cNvSpPr txBox="1"/>
          <p:nvPr/>
        </p:nvSpPr>
        <p:spPr>
          <a:xfrm>
            <a:off x="1028700" y="3291840"/>
            <a:ext cx="10070224" cy="3361369"/>
          </a:xfrm>
          <a:prstGeom prst="rect">
            <a:avLst/>
          </a:prstGeom>
        </p:spPr>
        <p:txBody>
          <a:bodyPr wrap="square" lIns="0" tIns="0" rIns="0" bIns="0" rtlCol="0" anchor="t">
            <a:spAutoFit/>
          </a:bodyPr>
          <a:lstStyle/>
          <a:p>
            <a:pPr>
              <a:lnSpc>
                <a:spcPct val="115000"/>
              </a:lnSpc>
            </a:pPr>
            <a:r>
              <a:rPr lang="en-US" sz="4800" spc="-63">
                <a:solidFill>
                  <a:srgbClr val="FFFFFF"/>
                </a:solidFill>
                <a:latin typeface="Segoe UI"/>
                <a:ea typeface="Segoe UI"/>
                <a:cs typeface="Segoe UI"/>
                <a:sym typeface="Segoe UI"/>
              </a:rPr>
              <a:t>Ready to turn your firm's relationships into systematic growth?</a:t>
            </a:r>
            <a:endParaRPr lang="en-US" sz="4800" spc="-63">
              <a:solidFill>
                <a:srgbClr val="FFFFFF"/>
              </a:solidFill>
              <a:latin typeface="Segoe UI"/>
              <a:ea typeface="Segoe UI"/>
              <a:cs typeface="Segoe UI"/>
            </a:endParaRPr>
          </a:p>
          <a:p>
            <a:pPr>
              <a:lnSpc>
                <a:spcPct val="114999"/>
              </a:lnSpc>
            </a:pPr>
            <a:endParaRPr lang="en-US" sz="4800" spc="-63">
              <a:solidFill>
                <a:srgbClr val="FFFFFF"/>
              </a:solidFill>
              <a:latin typeface="Segoe UI"/>
              <a:ea typeface="Segoe UI"/>
              <a:cs typeface="Segoe UI"/>
            </a:endParaRPr>
          </a:p>
          <a:p>
            <a:pPr>
              <a:lnSpc>
                <a:spcPct val="114999"/>
              </a:lnSpc>
            </a:pPr>
            <a:r>
              <a:rPr lang="en-US" sz="2400" spc="-63">
                <a:solidFill>
                  <a:srgbClr val="FFFFFF"/>
                </a:solidFill>
                <a:ea typeface="+mn-lt"/>
                <a:cs typeface="+mn-lt"/>
                <a:sym typeface="Segoe UI"/>
              </a:rPr>
              <a:t>Reach out to the </a:t>
            </a:r>
            <a:r>
              <a:rPr lang="en-US" sz="2400" spc="-63" err="1">
                <a:solidFill>
                  <a:srgbClr val="FFFFFF"/>
                </a:solidFill>
                <a:ea typeface="+mn-lt"/>
                <a:cs typeface="+mn-lt"/>
                <a:sym typeface="Segoe UI"/>
              </a:rPr>
              <a:t>Nexl</a:t>
            </a:r>
            <a:r>
              <a:rPr lang="en-US" sz="2400" spc="-63">
                <a:solidFill>
                  <a:srgbClr val="FFFFFF"/>
                </a:solidFill>
                <a:ea typeface="+mn-lt"/>
                <a:cs typeface="+mn-lt"/>
                <a:sym typeface="Segoe UI"/>
              </a:rPr>
              <a:t> team to get help with pricing and plans, schedule a personalized demo, and learn how </a:t>
            </a:r>
            <a:r>
              <a:rPr lang="en-US" sz="2400" spc="-63" err="1">
                <a:solidFill>
                  <a:srgbClr val="FFFFFF"/>
                </a:solidFill>
                <a:ea typeface="+mn-lt"/>
                <a:cs typeface="+mn-lt"/>
                <a:sym typeface="Segoe UI"/>
              </a:rPr>
              <a:t>Nexl</a:t>
            </a:r>
            <a:r>
              <a:rPr lang="en-US" sz="2400" spc="-63">
                <a:solidFill>
                  <a:srgbClr val="FFFFFF"/>
                </a:solidFill>
                <a:ea typeface="+mn-lt"/>
                <a:cs typeface="+mn-lt"/>
                <a:sym typeface="Segoe UI"/>
              </a:rPr>
              <a:t> can fit into your daily workflows.</a:t>
            </a:r>
            <a:endParaRPr lang="en-US" sz="2400">
              <a:ea typeface="+mn-lt"/>
              <a:cs typeface="+mn-lt"/>
            </a:endParaRPr>
          </a:p>
        </p:txBody>
      </p:sp>
      <p:grpSp>
        <p:nvGrpSpPr>
          <p:cNvPr id="6" name="Group 6"/>
          <p:cNvGrpSpPr/>
          <p:nvPr/>
        </p:nvGrpSpPr>
        <p:grpSpPr>
          <a:xfrm>
            <a:off x="11859350" y="2013552"/>
            <a:ext cx="6428650" cy="5465899"/>
            <a:chOff x="0" y="0"/>
            <a:chExt cx="8571533" cy="7287866"/>
          </a:xfrm>
        </p:grpSpPr>
        <p:sp>
          <p:nvSpPr>
            <p:cNvPr id="7" name="Freeform 7"/>
            <p:cNvSpPr/>
            <p:nvPr/>
          </p:nvSpPr>
          <p:spPr>
            <a:xfrm>
              <a:off x="0" y="0"/>
              <a:ext cx="8571533" cy="3802683"/>
            </a:xfrm>
            <a:custGeom>
              <a:avLst/>
              <a:gdLst/>
              <a:ahLst/>
              <a:cxnLst/>
              <a:rect l="l" t="t" r="r" b="b"/>
              <a:pathLst>
                <a:path w="8571533" h="3802683">
                  <a:moveTo>
                    <a:pt x="0" y="0"/>
                  </a:moveTo>
                  <a:lnTo>
                    <a:pt x="8571533" y="0"/>
                  </a:lnTo>
                  <a:lnTo>
                    <a:pt x="8571533" y="3802683"/>
                  </a:lnTo>
                  <a:lnTo>
                    <a:pt x="0" y="3802683"/>
                  </a:lnTo>
                  <a:lnTo>
                    <a:pt x="0" y="0"/>
                  </a:lnTo>
                  <a:close/>
                </a:path>
              </a:pathLst>
            </a:custGeom>
            <a:blipFill>
              <a:blip r:embed="rId4"/>
              <a:stretch>
                <a:fillRect l="-216309" t="-57297" b="-150771"/>
              </a:stretch>
            </a:blipFill>
          </p:spPr>
          <p:txBody>
            <a:bodyPr/>
            <a:lstStyle/>
            <a:p>
              <a:endParaRPr lang="en-US"/>
            </a:p>
          </p:txBody>
        </p:sp>
        <p:sp>
          <p:nvSpPr>
            <p:cNvPr id="8" name="Freeform 8"/>
            <p:cNvSpPr/>
            <p:nvPr/>
          </p:nvSpPr>
          <p:spPr>
            <a:xfrm>
              <a:off x="0" y="3485183"/>
              <a:ext cx="8571533" cy="3802683"/>
            </a:xfrm>
            <a:custGeom>
              <a:avLst/>
              <a:gdLst/>
              <a:ahLst/>
              <a:cxnLst/>
              <a:rect l="l" t="t" r="r" b="b"/>
              <a:pathLst>
                <a:path w="8571533" h="3802683">
                  <a:moveTo>
                    <a:pt x="0" y="0"/>
                  </a:moveTo>
                  <a:lnTo>
                    <a:pt x="8571533" y="0"/>
                  </a:lnTo>
                  <a:lnTo>
                    <a:pt x="8571533" y="3802684"/>
                  </a:lnTo>
                  <a:lnTo>
                    <a:pt x="0" y="3802684"/>
                  </a:lnTo>
                  <a:lnTo>
                    <a:pt x="0" y="0"/>
                  </a:lnTo>
                  <a:close/>
                </a:path>
              </a:pathLst>
            </a:custGeom>
            <a:blipFill>
              <a:blip r:embed="rId4"/>
              <a:stretch>
                <a:fillRect l="-216309" t="-57297" b="-150771"/>
              </a:stretch>
            </a:blipFill>
          </p:spPr>
          <p:txBody>
            <a:bodyPr/>
            <a:lstStyle/>
            <a:p>
              <a:endParaRPr lang="en-US"/>
            </a:p>
          </p:txBody>
        </p:sp>
      </p:grpSp>
      <p:sp>
        <p:nvSpPr>
          <p:cNvPr id="10" name="Flowchart: Terminator 9">
            <a:extLst>
              <a:ext uri="{FF2B5EF4-FFF2-40B4-BE49-F238E27FC236}">
                <a16:creationId xmlns:a16="http://schemas.microsoft.com/office/drawing/2014/main" id="{34CFC4BD-960A-8CE6-7B79-417D505BCC3D}"/>
              </a:ext>
            </a:extLst>
          </p:cNvPr>
          <p:cNvSpPr/>
          <p:nvPr/>
        </p:nvSpPr>
        <p:spPr>
          <a:xfrm>
            <a:off x="955656" y="7345197"/>
            <a:ext cx="1898196" cy="657475"/>
          </a:xfrm>
          <a:prstGeom prst="flowChartTerminator">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rgbClr val="000000"/>
                </a:solidFill>
                <a:cs typeface="Segoe UI"/>
                <a:hlinkClick r:id="rId5">
                  <a:extLst>
                    <a:ext uri="{A12FA001-AC4F-418D-AE19-62706E023703}">
                      <ahyp:hlinkClr xmlns:ahyp="http://schemas.microsoft.com/office/drawing/2018/hyperlinkcolor" val="tx"/>
                    </a:ext>
                  </a:extLst>
                </a:hlinkClick>
              </a:rPr>
              <a:t>Book a demo</a:t>
            </a:r>
            <a:endParaRPr lang="en-GB">
              <a:solidFill>
                <a:srgbClr val="000000"/>
              </a:solidFill>
            </a:endParaRPr>
          </a:p>
        </p:txBody>
      </p:sp>
      <p:sp>
        <p:nvSpPr>
          <p:cNvPr id="11" name="Flowchart: Terminator 10">
            <a:extLst>
              <a:ext uri="{FF2B5EF4-FFF2-40B4-BE49-F238E27FC236}">
                <a16:creationId xmlns:a16="http://schemas.microsoft.com/office/drawing/2014/main" id="{01826950-5024-79D8-E28C-7603BE1E68BE}"/>
              </a:ext>
            </a:extLst>
          </p:cNvPr>
          <p:cNvSpPr/>
          <p:nvPr/>
        </p:nvSpPr>
        <p:spPr>
          <a:xfrm>
            <a:off x="3254355" y="7345197"/>
            <a:ext cx="2088696" cy="657475"/>
          </a:xfrm>
          <a:prstGeom prst="flowChartTerminator">
            <a:avLst/>
          </a:prstGeom>
          <a:solidFill>
            <a:srgbClr val="F79A8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cs typeface="Segoe UI"/>
                <a:hlinkClick r:id="rId6">
                  <a:extLst>
                    <a:ext uri="{A12FA001-AC4F-418D-AE19-62706E023703}">
                      <ahyp:hlinkClr xmlns:ahyp="http://schemas.microsoft.com/office/drawing/2018/hyperlinkcolor" val="tx"/>
                    </a:ext>
                  </a:extLst>
                </a:hlinkClick>
              </a:rPr>
              <a:t>Customer stories</a:t>
            </a:r>
            <a:endParaRPr lang="en-GB">
              <a:solidFill>
                <a:srgbClr val="000000"/>
              </a:solidFill>
              <a:cs typeface="Segoe U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Segoe U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Segoe UI"/>
        <a:ea typeface=""/>
        <a:cs typeface=""/>
        <a:font script="Jpan" typeface="ＭＳ Ｐゴシック"/>
        <a:font script="Hang" typeface="맑은 고딕"/>
        <a:font script="Hans" typeface="宋体"/>
        <a:font script="Hant" typeface="新細明體"/>
        <a:font script="Arab" typeface="Segoe UI"/>
        <a:font script="Hebr" typeface="Segoe U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Segoe U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Segoe U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Segoe UI"/>
        <a:ea typeface=""/>
        <a:cs typeface=""/>
        <a:font script="Jpan" typeface="ＭＳ Ｐゴシック"/>
        <a:font script="Hang" typeface="맑은 고딕"/>
        <a:font script="Hans" typeface="宋体"/>
        <a:font script="Hant" typeface="新細明體"/>
        <a:font script="Arab" typeface="Segoe UI"/>
        <a:font script="Hebr" typeface="Segoe U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Segoe U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ed_x003f_ xmlns="1777da4f-c1a7-4d87-88b6-0fd7af60bd28">false</Published_x003f_>
    <Event xmlns="1777da4f-c1a7-4d87-88b6-0fd7af60bd28" xsi:nil="true"/>
    <lcf76f155ced4ddcb4097134ff3c332f xmlns="1777da4f-c1a7-4d87-88b6-0fd7af60bd28">
      <Terms xmlns="http://schemas.microsoft.com/office/infopath/2007/PartnerControls"/>
    </lcf76f155ced4ddcb4097134ff3c332f>
    <TaxCatchAll xmlns="916961ef-c69d-4ab5-a9fc-7498e1478ebd" xsi:nil="true"/>
    <EventDate xmlns="1777da4f-c1a7-4d87-88b6-0fd7af60bd2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235410E366E8245A1A51F2DEF048B68" ma:contentTypeVersion="21" ma:contentTypeDescription="Create a new document." ma:contentTypeScope="" ma:versionID="461d268ce8e97160a01e86840d922572">
  <xsd:schema xmlns:xsd="http://www.w3.org/2001/XMLSchema" xmlns:xs="http://www.w3.org/2001/XMLSchema" xmlns:p="http://schemas.microsoft.com/office/2006/metadata/properties" xmlns:ns2="1777da4f-c1a7-4d87-88b6-0fd7af60bd28" xmlns:ns3="916961ef-c69d-4ab5-a9fc-7498e1478ebd" targetNamespace="http://schemas.microsoft.com/office/2006/metadata/properties" ma:root="true" ma:fieldsID="8c6621f2ec28db0512911b4689448d77" ns2:_="" ns3:_="">
    <xsd:import namespace="1777da4f-c1a7-4d87-88b6-0fd7af60bd28"/>
    <xsd:import namespace="916961ef-c69d-4ab5-a9fc-7498e1478ebd"/>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EventDate" minOccurs="0"/>
                <xsd:element ref="ns2:Published_x003f_" minOccurs="0"/>
                <xsd:element ref="ns2:Ev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77da4f-c1a7-4d87-88b6-0fd7af60bd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a063d0f-ed82-4b78-bc9e-e00b0b737e7a"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EventDate" ma:index="25" nillable="true" ma:displayName="Event Date" ma:format="DateOnly" ma:internalName="EventDate">
      <xsd:simpleType>
        <xsd:restriction base="dms:DateTime"/>
      </xsd:simpleType>
    </xsd:element>
    <xsd:element name="Published_x003f_" ma:index="26" nillable="true" ma:displayName="Published?" ma:default="0" ma:format="Dropdown" ma:internalName="Published_x003f_">
      <xsd:simpleType>
        <xsd:restriction base="dms:Boolean"/>
      </xsd:simpleType>
    </xsd:element>
    <xsd:element name="Event" ma:index="27" nillable="true" ma:displayName="Event" ma:format="Dropdown" ma:internalName="Event">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6961ef-c69d-4ab5-a9fc-7498e1478ebd"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abe457d-83a2-48f7-851e-ef000923baf7}" ma:internalName="TaxCatchAll" ma:showField="CatchAllData" ma:web="916961ef-c69d-4ab5-a9fc-7498e1478e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E9FD26-11B6-4350-B1BB-344F2E807265}">
  <ds:schemaRefs>
    <ds:schemaRef ds:uri="1777da4f-c1a7-4d87-88b6-0fd7af60bd28"/>
    <ds:schemaRef ds:uri="916961ef-c69d-4ab5-a9fc-7498e1478ebd"/>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8289787-C978-4ED2-AFD7-183A6DCC9D0C}">
  <ds:schemaRefs>
    <ds:schemaRef ds:uri="http://schemas.microsoft.com/sharepoint/v3/contenttype/forms"/>
  </ds:schemaRefs>
</ds:datastoreItem>
</file>

<file path=customXml/itemProps3.xml><?xml version="1.0" encoding="utf-8"?>
<ds:datastoreItem xmlns:ds="http://schemas.openxmlformats.org/officeDocument/2006/customXml" ds:itemID="{8F553BCC-49AE-48E4-A922-F36E96B3F2D0}">
  <ds:schemaRefs>
    <ds:schemaRef ds:uri="1777da4f-c1a7-4d87-88b6-0fd7af60bd28"/>
    <ds:schemaRef ds:uri="916961ef-c69d-4ab5-a9fc-7498e1478e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3604</Words>
  <Application>Microsoft Macintosh PowerPoint</Application>
  <PresentationFormat>Custom</PresentationFormat>
  <Paragraphs>293</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Wingdings</vt:lpstr>
      <vt:lpstr>Arial</vt:lpstr>
      <vt:lpstr>PP Neue Montreal 1</vt:lpstr>
      <vt:lpstr>Segoe UI Semibold</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Business case &amp; proposal template 2026</dc:title>
  <cp:lastModifiedBy>Sarah Beder</cp:lastModifiedBy>
  <cp:revision>28</cp:revision>
  <cp:lastPrinted>2026-05-13T02:03:58Z</cp:lastPrinted>
  <dcterms:created xsi:type="dcterms:W3CDTF">2006-08-16T00:00:00Z</dcterms:created>
  <dcterms:modified xsi:type="dcterms:W3CDTF">2026-09-29T05:51:04Z</dcterms:modified>
  <dc:identifier>DAHIMNnn9gU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0x010100A235410E366E8245A1A51F2DEF048B68</vt:lpwstr>
  </property>
  <property fmtid="{D5CDD505-2E9C-101B-9397-08002B2CF9AE}" pid="3" name="MediaServiceImageTags">
    <vt:lpwstr/>
  </property>
</Properties>
</file>